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8288000" cy="10287000"/>
  <p:notesSz cx="6858000" cy="9144000"/>
  <p:embeddedFontLst>
    <p:embeddedFont>
      <p:font typeface="Calibri" panose="020F0502020204030204" pitchFamily="34" charset="0"/>
      <p:regular r:id="rId25"/>
      <p:bold r:id="rId26"/>
      <p:italic r:id="rId27"/>
      <p:boldItalic r:id="rId28"/>
    </p:embeddedFont>
    <p:embeddedFont>
      <p:font typeface="Manjari" panose="020B0604020202020204" charset="0"/>
      <p:regular r:id="rId29"/>
    </p:embeddedFont>
    <p:embeddedFont>
      <p:font typeface="Open Sans" panose="020B0606030504020204" pitchFamily="34" charset="0"/>
      <p:regular r:id="rId30"/>
      <p:bold r:id="rId31"/>
      <p:italic r:id="rId32"/>
      <p:boldItalic r:id="rId33"/>
    </p:embeddedFont>
    <p:embeddedFont>
      <p:font typeface="Open Sans Bold" panose="020B0806030504020204" charset="0"/>
      <p:regular r:id="rId3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35" autoAdjust="0"/>
    <p:restoredTop sz="94622" autoAdjust="0"/>
  </p:normalViewPr>
  <p:slideViewPr>
    <p:cSldViewPr>
      <p:cViewPr varScale="1">
        <p:scale>
          <a:sx n="52" d="100"/>
          <a:sy n="52" d="100"/>
        </p:scale>
        <p:origin x="432" y="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21" Type="http://schemas.openxmlformats.org/officeDocument/2006/relationships/slide" Target="slides/slide20.xml"/><Relationship Id="rId34"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8.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26-Mar-24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26-Mar-24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26-Mar-24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26-Mar-24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26-Mar-24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26-Mar-24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26-Mar-24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26-Mar-24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26-Mar-24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26-Mar-24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26-Mar-24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26-Mar-24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2.png"/><Relationship Id="rId3" Type="http://schemas.openxmlformats.org/officeDocument/2006/relationships/image" Target="../media/image2.sv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0.jpe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42.png"/><Relationship Id="rId7" Type="http://schemas.openxmlformats.org/officeDocument/2006/relationships/image" Target="../media/image44.svg"/><Relationship Id="rId2" Type="http://schemas.openxmlformats.org/officeDocument/2006/relationships/image" Target="../media/image41.png"/><Relationship Id="rId1" Type="http://schemas.openxmlformats.org/officeDocument/2006/relationships/slideLayout" Target="../slideLayouts/slideLayout7.xml"/><Relationship Id="rId6" Type="http://schemas.openxmlformats.org/officeDocument/2006/relationships/image" Target="../media/image43.png"/><Relationship Id="rId11" Type="http://schemas.openxmlformats.org/officeDocument/2006/relationships/image" Target="../media/image2.svg"/><Relationship Id="rId5" Type="http://schemas.openxmlformats.org/officeDocument/2006/relationships/image" Target="../media/image28.svg"/><Relationship Id="rId10" Type="http://schemas.openxmlformats.org/officeDocument/2006/relationships/image" Target="../media/image1.png"/><Relationship Id="rId4" Type="http://schemas.openxmlformats.org/officeDocument/2006/relationships/image" Target="../media/image27.png"/><Relationship Id="rId9" Type="http://schemas.openxmlformats.org/officeDocument/2006/relationships/image" Target="../media/image15.svg"/></Relationships>
</file>

<file path=ppt/slides/_rels/slide11.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12.xml.rels><?xml version="1.0" encoding="UTF-8" standalone="yes"?>
<Relationships xmlns="http://schemas.openxmlformats.org/package/2006/relationships"><Relationship Id="rId8" Type="http://schemas.openxmlformats.org/officeDocument/2006/relationships/image" Target="../media/image50.jpeg"/><Relationship Id="rId13" Type="http://schemas.openxmlformats.org/officeDocument/2006/relationships/image" Target="../media/image17.png"/><Relationship Id="rId3" Type="http://schemas.openxmlformats.org/officeDocument/2006/relationships/image" Target="../media/image47.svg"/><Relationship Id="rId7" Type="http://schemas.openxmlformats.org/officeDocument/2006/relationships/image" Target="../media/image49.svg"/><Relationship Id="rId12" Type="http://schemas.openxmlformats.org/officeDocument/2006/relationships/image" Target="../media/image38.svg"/><Relationship Id="rId2" Type="http://schemas.openxmlformats.org/officeDocument/2006/relationships/image" Target="../media/image46.png"/><Relationship Id="rId1" Type="http://schemas.openxmlformats.org/officeDocument/2006/relationships/slideLayout" Target="../slideLayouts/slideLayout7.xml"/><Relationship Id="rId6" Type="http://schemas.openxmlformats.org/officeDocument/2006/relationships/image" Target="../media/image48.png"/><Relationship Id="rId11" Type="http://schemas.openxmlformats.org/officeDocument/2006/relationships/image" Target="../media/image37.png"/><Relationship Id="rId5" Type="http://schemas.openxmlformats.org/officeDocument/2006/relationships/image" Target="../media/image20.svg"/><Relationship Id="rId10" Type="http://schemas.openxmlformats.org/officeDocument/2006/relationships/image" Target="../media/image52.jpeg"/><Relationship Id="rId4" Type="http://schemas.openxmlformats.org/officeDocument/2006/relationships/image" Target="../media/image19.png"/><Relationship Id="rId9" Type="http://schemas.openxmlformats.org/officeDocument/2006/relationships/image" Target="../media/image51.jpeg"/><Relationship Id="rId14" Type="http://schemas.openxmlformats.org/officeDocument/2006/relationships/image" Target="../media/image18.svg"/></Relationships>
</file>

<file path=ppt/slides/_rels/slide13.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7.xml"/><Relationship Id="rId5" Type="http://schemas.openxmlformats.org/officeDocument/2006/relationships/image" Target="../media/image54.svg"/><Relationship Id="rId4" Type="http://schemas.openxmlformats.org/officeDocument/2006/relationships/image" Target="../media/image53.png"/></Relationships>
</file>

<file path=ppt/slides/_rels/slide1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7.xml"/><Relationship Id="rId6" Type="http://schemas.openxmlformats.org/officeDocument/2006/relationships/image" Target="../media/image60.svg"/><Relationship Id="rId5" Type="http://schemas.openxmlformats.org/officeDocument/2006/relationships/image" Target="../media/image59.png"/><Relationship Id="rId4" Type="http://schemas.openxmlformats.org/officeDocument/2006/relationships/image" Target="../media/image58.png"/></Relationships>
</file>

<file path=ppt/slides/_rels/slide16.xml.rels><?xml version="1.0" encoding="UTF-8" standalone="yes"?>
<Relationships xmlns="http://schemas.openxmlformats.org/package/2006/relationships"><Relationship Id="rId3" Type="http://schemas.openxmlformats.org/officeDocument/2006/relationships/image" Target="../media/image47.svg"/><Relationship Id="rId2" Type="http://schemas.openxmlformats.org/officeDocument/2006/relationships/image" Target="../media/image46.png"/><Relationship Id="rId1" Type="http://schemas.openxmlformats.org/officeDocument/2006/relationships/slideLayout" Target="../slideLayouts/slideLayout7.xml"/><Relationship Id="rId6" Type="http://schemas.openxmlformats.org/officeDocument/2006/relationships/image" Target="../media/image61.png"/><Relationship Id="rId5" Type="http://schemas.openxmlformats.org/officeDocument/2006/relationships/image" Target="../media/image20.svg"/><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47.svg"/><Relationship Id="rId7" Type="http://schemas.openxmlformats.org/officeDocument/2006/relationships/image" Target="../media/image17.png"/><Relationship Id="rId2" Type="http://schemas.openxmlformats.org/officeDocument/2006/relationships/image" Target="../media/image46.png"/><Relationship Id="rId1" Type="http://schemas.openxmlformats.org/officeDocument/2006/relationships/slideLayout" Target="../slideLayouts/slideLayout7.xml"/><Relationship Id="rId6" Type="http://schemas.openxmlformats.org/officeDocument/2006/relationships/image" Target="../media/image62.png"/><Relationship Id="rId5" Type="http://schemas.openxmlformats.org/officeDocument/2006/relationships/image" Target="../media/image20.svg"/><Relationship Id="rId10" Type="http://schemas.openxmlformats.org/officeDocument/2006/relationships/image" Target="../media/image64.png"/><Relationship Id="rId4" Type="http://schemas.openxmlformats.org/officeDocument/2006/relationships/image" Target="../media/image19.png"/><Relationship Id="rId9" Type="http://schemas.openxmlformats.org/officeDocument/2006/relationships/image" Target="../media/image63.png"/></Relationships>
</file>

<file path=ppt/slides/_rels/slide18.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20.svg"/><Relationship Id="rId7" Type="http://schemas.openxmlformats.org/officeDocument/2006/relationships/image" Target="../media/image28.sv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38.svg"/><Relationship Id="rId4" Type="http://schemas.openxmlformats.org/officeDocument/2006/relationships/image" Target="../media/image37.png"/></Relationships>
</file>

<file path=ppt/slides/_rels/slide19.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47.svg"/><Relationship Id="rId7" Type="http://schemas.openxmlformats.org/officeDocument/2006/relationships/image" Target="../media/image67.png"/><Relationship Id="rId2" Type="http://schemas.openxmlformats.org/officeDocument/2006/relationships/image" Target="../media/image46.png"/><Relationship Id="rId1" Type="http://schemas.openxmlformats.org/officeDocument/2006/relationships/slideLayout" Target="../slideLayouts/slideLayout7.xml"/><Relationship Id="rId6" Type="http://schemas.openxmlformats.org/officeDocument/2006/relationships/image" Target="../media/image66.png"/><Relationship Id="rId5" Type="http://schemas.openxmlformats.org/officeDocument/2006/relationships/image" Target="../media/image20.svg"/><Relationship Id="rId4" Type="http://schemas.openxmlformats.org/officeDocument/2006/relationships/image" Target="../media/image19.png"/><Relationship Id="rId9" Type="http://schemas.openxmlformats.org/officeDocument/2006/relationships/image" Target="../media/image69.png"/></Relationships>
</file>

<file path=ppt/slides/_rels/slide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4.png"/><Relationship Id="rId7" Type="http://schemas.openxmlformats.org/officeDocument/2006/relationships/image" Target="../media/image2.sv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16.png"/><Relationship Id="rId4" Type="http://schemas.openxmlformats.org/officeDocument/2006/relationships/image" Target="../media/image15.svg"/><Relationship Id="rId9" Type="http://schemas.openxmlformats.org/officeDocument/2006/relationships/image" Target="../media/image18.svg"/></Relationships>
</file>

<file path=ppt/slides/_rels/slide20.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33.svg"/><Relationship Id="rId7" Type="http://schemas.openxmlformats.org/officeDocument/2006/relationships/image" Target="../media/image19.png"/><Relationship Id="rId2" Type="http://schemas.openxmlformats.org/officeDocument/2006/relationships/image" Target="../media/image32.png"/><Relationship Id="rId1" Type="http://schemas.openxmlformats.org/officeDocument/2006/relationships/slideLayout" Target="../slideLayouts/slideLayout7.xml"/><Relationship Id="rId6" Type="http://schemas.openxmlformats.org/officeDocument/2006/relationships/image" Target="../media/image72.png"/><Relationship Id="rId5" Type="http://schemas.openxmlformats.org/officeDocument/2006/relationships/image" Target="../media/image71.svg"/><Relationship Id="rId4" Type="http://schemas.openxmlformats.org/officeDocument/2006/relationships/image" Target="../media/image70.png"/></Relationships>
</file>

<file path=ppt/slides/_rels/slide21.xml.rels><?xml version="1.0" encoding="UTF-8" standalone="yes"?>
<Relationships xmlns="http://schemas.openxmlformats.org/package/2006/relationships"><Relationship Id="rId8" Type="http://schemas.openxmlformats.org/officeDocument/2006/relationships/image" Target="../media/image70.png"/><Relationship Id="rId13" Type="http://schemas.openxmlformats.org/officeDocument/2006/relationships/image" Target="../media/image2.svg"/><Relationship Id="rId18" Type="http://schemas.openxmlformats.org/officeDocument/2006/relationships/image" Target="../media/image30.svg"/><Relationship Id="rId3" Type="http://schemas.openxmlformats.org/officeDocument/2006/relationships/image" Target="../media/image20.svg"/><Relationship Id="rId7" Type="http://schemas.openxmlformats.org/officeDocument/2006/relationships/image" Target="../media/image25.svg"/><Relationship Id="rId12" Type="http://schemas.openxmlformats.org/officeDocument/2006/relationships/image" Target="../media/image1.png"/><Relationship Id="rId17" Type="http://schemas.openxmlformats.org/officeDocument/2006/relationships/image" Target="../media/image29.png"/><Relationship Id="rId2" Type="http://schemas.openxmlformats.org/officeDocument/2006/relationships/image" Target="../media/image19.png"/><Relationship Id="rId16" Type="http://schemas.openxmlformats.org/officeDocument/2006/relationships/image" Target="../media/image75.png"/><Relationship Id="rId1" Type="http://schemas.openxmlformats.org/officeDocument/2006/relationships/slideLayout" Target="../slideLayouts/slideLayout7.xml"/><Relationship Id="rId6" Type="http://schemas.openxmlformats.org/officeDocument/2006/relationships/image" Target="../media/image24.png"/><Relationship Id="rId11" Type="http://schemas.openxmlformats.org/officeDocument/2006/relationships/image" Target="../media/image33.svg"/><Relationship Id="rId5" Type="http://schemas.openxmlformats.org/officeDocument/2006/relationships/image" Target="../media/image28.svg"/><Relationship Id="rId15" Type="http://schemas.openxmlformats.org/officeDocument/2006/relationships/image" Target="../media/image74.svg"/><Relationship Id="rId10" Type="http://schemas.openxmlformats.org/officeDocument/2006/relationships/image" Target="../media/image32.png"/><Relationship Id="rId4" Type="http://schemas.openxmlformats.org/officeDocument/2006/relationships/image" Target="../media/image27.png"/><Relationship Id="rId9" Type="http://schemas.openxmlformats.org/officeDocument/2006/relationships/image" Target="../media/image71.svg"/><Relationship Id="rId14" Type="http://schemas.openxmlformats.org/officeDocument/2006/relationships/image" Target="../media/image73.png"/></Relationships>
</file>

<file path=ppt/slides/_rels/slide22.xml.rels><?xml version="1.0" encoding="UTF-8" standalone="yes"?>
<Relationships xmlns="http://schemas.openxmlformats.org/package/2006/relationships"><Relationship Id="rId3" Type="http://schemas.openxmlformats.org/officeDocument/2006/relationships/image" Target="../media/image47.svg"/><Relationship Id="rId2" Type="http://schemas.openxmlformats.org/officeDocument/2006/relationships/image" Target="../media/image46.png"/><Relationship Id="rId1" Type="http://schemas.openxmlformats.org/officeDocument/2006/relationships/slideLayout" Target="../slideLayouts/slideLayout7.xml"/><Relationship Id="rId6" Type="http://schemas.openxmlformats.org/officeDocument/2006/relationships/image" Target="../media/image76.png"/><Relationship Id="rId5" Type="http://schemas.openxmlformats.org/officeDocument/2006/relationships/image" Target="../media/image20.svg"/><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2.png"/><Relationship Id="rId3" Type="http://schemas.openxmlformats.org/officeDocument/2006/relationships/image" Target="../media/image2.sv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0.jpe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20.svg"/><Relationship Id="rId7" Type="http://schemas.openxmlformats.org/officeDocument/2006/relationships/image" Target="../media/image14.pn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svg"/><Relationship Id="rId10" Type="http://schemas.openxmlformats.org/officeDocument/2006/relationships/image" Target="../media/image25.svg"/><Relationship Id="rId4" Type="http://schemas.openxmlformats.org/officeDocument/2006/relationships/image" Target="../media/image21.png"/><Relationship Id="rId9" Type="http://schemas.openxmlformats.org/officeDocument/2006/relationships/image" Target="../media/image24.png"/></Relationships>
</file>

<file path=ppt/slides/_rels/slide4.xml.rels><?xml version="1.0" encoding="UTF-8" standalone="yes"?>
<Relationships xmlns="http://schemas.openxmlformats.org/package/2006/relationships"><Relationship Id="rId8" Type="http://schemas.openxmlformats.org/officeDocument/2006/relationships/image" Target="../media/image30.svg"/><Relationship Id="rId13" Type="http://schemas.openxmlformats.org/officeDocument/2006/relationships/image" Target="../media/image31.png"/><Relationship Id="rId3" Type="http://schemas.openxmlformats.org/officeDocument/2006/relationships/image" Target="../media/image20.svg"/><Relationship Id="rId7" Type="http://schemas.openxmlformats.org/officeDocument/2006/relationships/image" Target="../media/image29.png"/><Relationship Id="rId12" Type="http://schemas.openxmlformats.org/officeDocument/2006/relationships/image" Target="../media/image25.sv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28.svg"/><Relationship Id="rId11" Type="http://schemas.openxmlformats.org/officeDocument/2006/relationships/image" Target="../media/image24.png"/><Relationship Id="rId5" Type="http://schemas.openxmlformats.org/officeDocument/2006/relationships/image" Target="../media/image27.png"/><Relationship Id="rId10" Type="http://schemas.openxmlformats.org/officeDocument/2006/relationships/image" Target="../media/image18.svg"/><Relationship Id="rId4" Type="http://schemas.openxmlformats.org/officeDocument/2006/relationships/image" Target="../media/image26.png"/><Relationship Id="rId9"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33.svg"/></Relationships>
</file>

<file path=ppt/slides/_rels/slide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3.svg"/></Relationships>
</file>

<file path=ppt/slides/_rels/slide7.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8.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image" Target="../media/image20.svg"/><Relationship Id="rId7" Type="http://schemas.openxmlformats.org/officeDocument/2006/relationships/image" Target="../media/image37.pn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36.png"/><Relationship Id="rId11" Type="http://schemas.openxmlformats.org/officeDocument/2006/relationships/image" Target="../media/image28.svg"/><Relationship Id="rId5" Type="http://schemas.openxmlformats.org/officeDocument/2006/relationships/image" Target="../media/image33.svg"/><Relationship Id="rId10" Type="http://schemas.openxmlformats.org/officeDocument/2006/relationships/image" Target="../media/image27.png"/><Relationship Id="rId4" Type="http://schemas.openxmlformats.org/officeDocument/2006/relationships/image" Target="../media/image32.png"/><Relationship Id="rId9" Type="http://schemas.openxmlformats.org/officeDocument/2006/relationships/image" Target="../media/image39.png"/></Relationships>
</file>

<file path=ppt/slides/_rels/slide9.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2.svg"/><Relationship Id="rId3" Type="http://schemas.openxmlformats.org/officeDocument/2006/relationships/image" Target="../media/image20.svg"/><Relationship Id="rId7" Type="http://schemas.openxmlformats.org/officeDocument/2006/relationships/image" Target="../media/image18.svg"/><Relationship Id="rId12" Type="http://schemas.openxmlformats.org/officeDocument/2006/relationships/image" Target="../media/image21.png"/><Relationship Id="rId2" Type="http://schemas.openxmlformats.org/officeDocument/2006/relationships/image" Target="../media/image19.png"/><Relationship Id="rId16" Type="http://schemas.openxmlformats.org/officeDocument/2006/relationships/image" Target="../media/image40.png"/><Relationship Id="rId1" Type="http://schemas.openxmlformats.org/officeDocument/2006/relationships/slideLayout" Target="../slideLayouts/slideLayout7.xml"/><Relationship Id="rId6" Type="http://schemas.openxmlformats.org/officeDocument/2006/relationships/image" Target="../media/image17.png"/><Relationship Id="rId11" Type="http://schemas.openxmlformats.org/officeDocument/2006/relationships/image" Target="../media/image33.svg"/><Relationship Id="rId5" Type="http://schemas.openxmlformats.org/officeDocument/2006/relationships/image" Target="../media/image28.svg"/><Relationship Id="rId15" Type="http://schemas.openxmlformats.org/officeDocument/2006/relationships/image" Target="../media/image2.svg"/><Relationship Id="rId10" Type="http://schemas.openxmlformats.org/officeDocument/2006/relationships/image" Target="../media/image32.png"/><Relationship Id="rId4" Type="http://schemas.openxmlformats.org/officeDocument/2006/relationships/image" Target="../media/image27.png"/><Relationship Id="rId9" Type="http://schemas.openxmlformats.org/officeDocument/2006/relationships/image" Target="../media/image25.svg"/><Relationship Id="rId1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FE5D8"/>
        </a:solidFill>
        <a:effectLst/>
      </p:bgPr>
    </p:bg>
    <p:spTree>
      <p:nvGrpSpPr>
        <p:cNvPr id="1" name=""/>
        <p:cNvGrpSpPr/>
        <p:nvPr/>
      </p:nvGrpSpPr>
      <p:grpSpPr>
        <a:xfrm>
          <a:off x="0" y="0"/>
          <a:ext cx="0" cy="0"/>
          <a:chOff x="0" y="0"/>
          <a:chExt cx="0" cy="0"/>
        </a:xfrm>
      </p:grpSpPr>
      <p:grpSp>
        <p:nvGrpSpPr>
          <p:cNvPr id="2" name="Group 2"/>
          <p:cNvGrpSpPr/>
          <p:nvPr/>
        </p:nvGrpSpPr>
        <p:grpSpPr>
          <a:xfrm>
            <a:off x="11547074" y="-595597"/>
            <a:ext cx="9421568" cy="9421568"/>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id="4" name="TextBox 4"/>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sp>
        <p:nvSpPr>
          <p:cNvPr id="5" name="Freeform 5"/>
          <p:cNvSpPr/>
          <p:nvPr/>
        </p:nvSpPr>
        <p:spPr>
          <a:xfrm flipH="1">
            <a:off x="17259300" y="7200900"/>
            <a:ext cx="4744528" cy="4114800"/>
          </a:xfrm>
          <a:custGeom>
            <a:avLst/>
            <a:gdLst/>
            <a:ahLst/>
            <a:cxnLst/>
            <a:rect l="l" t="t" r="r" b="b"/>
            <a:pathLst>
              <a:path w="4744528" h="4114800">
                <a:moveTo>
                  <a:pt x="4744528" y="0"/>
                </a:moveTo>
                <a:lnTo>
                  <a:pt x="0" y="0"/>
                </a:lnTo>
                <a:lnTo>
                  <a:pt x="0" y="4114800"/>
                </a:lnTo>
                <a:lnTo>
                  <a:pt x="4744528" y="4114800"/>
                </a:lnTo>
                <a:lnTo>
                  <a:pt x="4744528" y="0"/>
                </a:lnTo>
                <a:close/>
              </a:path>
            </a:pathLst>
          </a:custGeom>
          <a:blipFill>
            <a:blip r:embed="rId2" cstate="print">
              <a:extLst>
                <a:ext uri="{96DAC541-7B7A-43D3-8B79-37D633B846F1}">
                  <asvg:svgBlip xmlns:asvg="http://schemas.microsoft.com/office/drawing/2016/SVG/main" r:embed="rId3"/>
                </a:ext>
              </a:extLst>
            </a:blip>
            <a:stretch>
              <a:fillRect/>
            </a:stretch>
          </a:blipFill>
        </p:spPr>
      </p:sp>
      <p:sp>
        <p:nvSpPr>
          <p:cNvPr id="6" name="Freeform 6"/>
          <p:cNvSpPr/>
          <p:nvPr/>
        </p:nvSpPr>
        <p:spPr>
          <a:xfrm>
            <a:off x="11821089" y="-3496188"/>
            <a:ext cx="8027890" cy="11676930"/>
          </a:xfrm>
          <a:custGeom>
            <a:avLst/>
            <a:gdLst/>
            <a:ahLst/>
            <a:cxnLst/>
            <a:rect l="l" t="t" r="r" b="b"/>
            <a:pathLst>
              <a:path w="8027890" h="11676930">
                <a:moveTo>
                  <a:pt x="0" y="0"/>
                </a:moveTo>
                <a:lnTo>
                  <a:pt x="8027890" y="0"/>
                </a:lnTo>
                <a:lnTo>
                  <a:pt x="8027890" y="11676930"/>
                </a:lnTo>
                <a:lnTo>
                  <a:pt x="0" y="11676930"/>
                </a:lnTo>
                <a:lnTo>
                  <a:pt x="0" y="0"/>
                </a:lnTo>
                <a:close/>
              </a:path>
            </a:pathLst>
          </a:custGeom>
          <a:blipFill>
            <a:blip r:embed="rId4" cstate="print"/>
            <a:stretch>
              <a:fillRect/>
            </a:stretch>
          </a:blipFill>
        </p:spPr>
      </p:sp>
      <p:sp>
        <p:nvSpPr>
          <p:cNvPr id="7" name="Freeform 7"/>
          <p:cNvSpPr/>
          <p:nvPr/>
        </p:nvSpPr>
        <p:spPr>
          <a:xfrm>
            <a:off x="9449295" y="6576791"/>
            <a:ext cx="4609246" cy="4114800"/>
          </a:xfrm>
          <a:custGeom>
            <a:avLst/>
            <a:gdLst/>
            <a:ahLst/>
            <a:cxnLst/>
            <a:rect l="l" t="t" r="r" b="b"/>
            <a:pathLst>
              <a:path w="4609246" h="4114800">
                <a:moveTo>
                  <a:pt x="0" y="0"/>
                </a:moveTo>
                <a:lnTo>
                  <a:pt x="4609246" y="0"/>
                </a:lnTo>
                <a:lnTo>
                  <a:pt x="4609246" y="4114800"/>
                </a:lnTo>
                <a:lnTo>
                  <a:pt x="0" y="4114800"/>
                </a:lnTo>
                <a:lnTo>
                  <a:pt x="0" y="0"/>
                </a:lnTo>
                <a:close/>
              </a:path>
            </a:pathLst>
          </a:custGeom>
          <a:blipFill>
            <a:blip r:embed="rId5" cstate="print">
              <a:extLst>
                <a:ext uri="{96DAC541-7B7A-43D3-8B79-37D633B846F1}">
                  <asvg:svgBlip xmlns:asvg="http://schemas.microsoft.com/office/drawing/2016/SVG/main" r:embed="rId6"/>
                </a:ext>
              </a:extLst>
            </a:blip>
            <a:stretch>
              <a:fillRect/>
            </a:stretch>
          </a:blipFill>
        </p:spPr>
      </p:sp>
      <p:sp>
        <p:nvSpPr>
          <p:cNvPr id="8" name="Freeform 8"/>
          <p:cNvSpPr/>
          <p:nvPr/>
        </p:nvSpPr>
        <p:spPr>
          <a:xfrm rot="-5547088">
            <a:off x="12804220" y="-1522773"/>
            <a:ext cx="3261914" cy="4114800"/>
          </a:xfrm>
          <a:custGeom>
            <a:avLst/>
            <a:gdLst/>
            <a:ahLst/>
            <a:cxnLst/>
            <a:rect l="l" t="t" r="r" b="b"/>
            <a:pathLst>
              <a:path w="3261914" h="4114800">
                <a:moveTo>
                  <a:pt x="0" y="0"/>
                </a:moveTo>
                <a:lnTo>
                  <a:pt x="3261914" y="0"/>
                </a:lnTo>
                <a:lnTo>
                  <a:pt x="3261914" y="4114800"/>
                </a:lnTo>
                <a:lnTo>
                  <a:pt x="0" y="4114800"/>
                </a:lnTo>
                <a:lnTo>
                  <a:pt x="0" y="0"/>
                </a:lnTo>
                <a:close/>
              </a:path>
            </a:pathLst>
          </a:custGeom>
          <a:blipFill>
            <a:blip r:embed="rId7" cstate="print">
              <a:extLst>
                <a:ext uri="{96DAC541-7B7A-43D3-8B79-37D633B846F1}">
                  <asvg:svgBlip xmlns:asvg="http://schemas.microsoft.com/office/drawing/2016/SVG/main" r:embed="rId8"/>
                </a:ext>
              </a:extLst>
            </a:blip>
            <a:stretch>
              <a:fillRect/>
            </a:stretch>
          </a:blipFill>
        </p:spPr>
      </p:sp>
      <p:sp>
        <p:nvSpPr>
          <p:cNvPr id="9" name="Freeform 9"/>
          <p:cNvSpPr/>
          <p:nvPr/>
        </p:nvSpPr>
        <p:spPr>
          <a:xfrm>
            <a:off x="1736756" y="0"/>
            <a:ext cx="6224510" cy="1412070"/>
          </a:xfrm>
          <a:custGeom>
            <a:avLst/>
            <a:gdLst/>
            <a:ahLst/>
            <a:cxnLst/>
            <a:rect l="l" t="t" r="r" b="b"/>
            <a:pathLst>
              <a:path w="6224510" h="1412070">
                <a:moveTo>
                  <a:pt x="0" y="0"/>
                </a:moveTo>
                <a:lnTo>
                  <a:pt x="6224509" y="0"/>
                </a:lnTo>
                <a:lnTo>
                  <a:pt x="6224509" y="1412070"/>
                </a:lnTo>
                <a:lnTo>
                  <a:pt x="0" y="1412070"/>
                </a:lnTo>
                <a:lnTo>
                  <a:pt x="0" y="0"/>
                </a:lnTo>
                <a:close/>
              </a:path>
            </a:pathLst>
          </a:custGeom>
          <a:blipFill>
            <a:blip r:embed="rId9" cstate="print"/>
            <a:stretch>
              <a:fillRect l="-331" t="-8790" r="-331"/>
            </a:stretch>
          </a:blipFill>
        </p:spPr>
      </p:sp>
      <p:sp>
        <p:nvSpPr>
          <p:cNvPr id="10" name="Freeform 10"/>
          <p:cNvSpPr/>
          <p:nvPr/>
        </p:nvSpPr>
        <p:spPr>
          <a:xfrm>
            <a:off x="1533870" y="8009154"/>
            <a:ext cx="3077491" cy="2051661"/>
          </a:xfrm>
          <a:custGeom>
            <a:avLst/>
            <a:gdLst/>
            <a:ahLst/>
            <a:cxnLst/>
            <a:rect l="l" t="t" r="r" b="b"/>
            <a:pathLst>
              <a:path w="3077491" h="2051661">
                <a:moveTo>
                  <a:pt x="0" y="0"/>
                </a:moveTo>
                <a:lnTo>
                  <a:pt x="3077491" y="0"/>
                </a:lnTo>
                <a:lnTo>
                  <a:pt x="3077491" y="2051661"/>
                </a:lnTo>
                <a:lnTo>
                  <a:pt x="0" y="2051661"/>
                </a:lnTo>
                <a:lnTo>
                  <a:pt x="0" y="0"/>
                </a:lnTo>
                <a:close/>
              </a:path>
            </a:pathLst>
          </a:custGeom>
          <a:blipFill>
            <a:blip r:embed="rId10" cstate="print"/>
            <a:stretch>
              <a:fillRect/>
            </a:stretch>
          </a:blipFill>
        </p:spPr>
      </p:sp>
      <p:sp>
        <p:nvSpPr>
          <p:cNvPr id="11" name="Freeform 11"/>
          <p:cNvSpPr/>
          <p:nvPr/>
        </p:nvSpPr>
        <p:spPr>
          <a:xfrm>
            <a:off x="5044666" y="8009154"/>
            <a:ext cx="2051661" cy="2051661"/>
          </a:xfrm>
          <a:custGeom>
            <a:avLst/>
            <a:gdLst/>
            <a:ahLst/>
            <a:cxnLst/>
            <a:rect l="l" t="t" r="r" b="b"/>
            <a:pathLst>
              <a:path w="2051661" h="2051661">
                <a:moveTo>
                  <a:pt x="0" y="0"/>
                </a:moveTo>
                <a:lnTo>
                  <a:pt x="2051660" y="0"/>
                </a:lnTo>
                <a:lnTo>
                  <a:pt x="2051660" y="2051661"/>
                </a:lnTo>
                <a:lnTo>
                  <a:pt x="0" y="2051661"/>
                </a:lnTo>
                <a:lnTo>
                  <a:pt x="0" y="0"/>
                </a:lnTo>
                <a:close/>
              </a:path>
            </a:pathLst>
          </a:custGeom>
          <a:blipFill>
            <a:blip r:embed="rId11" cstate="print"/>
            <a:stretch>
              <a:fillRect/>
            </a:stretch>
          </a:blipFill>
        </p:spPr>
      </p:sp>
      <p:sp>
        <p:nvSpPr>
          <p:cNvPr id="12" name="Freeform 12"/>
          <p:cNvSpPr/>
          <p:nvPr/>
        </p:nvSpPr>
        <p:spPr>
          <a:xfrm>
            <a:off x="7889328" y="0"/>
            <a:ext cx="4137797" cy="1194562"/>
          </a:xfrm>
          <a:custGeom>
            <a:avLst/>
            <a:gdLst/>
            <a:ahLst/>
            <a:cxnLst/>
            <a:rect l="l" t="t" r="r" b="b"/>
            <a:pathLst>
              <a:path w="4137797" h="1194562">
                <a:moveTo>
                  <a:pt x="0" y="0"/>
                </a:moveTo>
                <a:lnTo>
                  <a:pt x="4137797" y="0"/>
                </a:lnTo>
                <a:lnTo>
                  <a:pt x="4137797" y="1194562"/>
                </a:lnTo>
                <a:lnTo>
                  <a:pt x="0" y="1194562"/>
                </a:lnTo>
                <a:lnTo>
                  <a:pt x="0" y="0"/>
                </a:lnTo>
                <a:close/>
              </a:path>
            </a:pathLst>
          </a:custGeom>
          <a:blipFill>
            <a:blip r:embed="rId12" cstate="print"/>
            <a:stretch>
              <a:fillRect t="-6982" b="-1985"/>
            </a:stretch>
          </a:blipFill>
        </p:spPr>
      </p:sp>
      <p:sp>
        <p:nvSpPr>
          <p:cNvPr id="13" name="Freeform 13"/>
          <p:cNvSpPr/>
          <p:nvPr/>
        </p:nvSpPr>
        <p:spPr>
          <a:xfrm>
            <a:off x="0" y="0"/>
            <a:ext cx="1736756" cy="1412070"/>
          </a:xfrm>
          <a:custGeom>
            <a:avLst/>
            <a:gdLst/>
            <a:ahLst/>
            <a:cxnLst/>
            <a:rect l="l" t="t" r="r" b="b"/>
            <a:pathLst>
              <a:path w="1736756" h="1412070">
                <a:moveTo>
                  <a:pt x="0" y="0"/>
                </a:moveTo>
                <a:lnTo>
                  <a:pt x="1736756" y="0"/>
                </a:lnTo>
                <a:lnTo>
                  <a:pt x="1736756" y="1412070"/>
                </a:lnTo>
                <a:lnTo>
                  <a:pt x="0" y="1412070"/>
                </a:lnTo>
                <a:lnTo>
                  <a:pt x="0" y="0"/>
                </a:lnTo>
                <a:close/>
              </a:path>
            </a:pathLst>
          </a:custGeom>
          <a:blipFill>
            <a:blip r:embed="rId13" cstate="print"/>
            <a:stretch>
              <a:fillRect b="-1455"/>
            </a:stretch>
          </a:blipFill>
        </p:spPr>
      </p:sp>
      <p:sp>
        <p:nvSpPr>
          <p:cNvPr id="14" name="TextBox 14"/>
          <p:cNvSpPr txBox="1"/>
          <p:nvPr/>
        </p:nvSpPr>
        <p:spPr>
          <a:xfrm>
            <a:off x="1533870" y="2496247"/>
            <a:ext cx="8552586" cy="3468542"/>
          </a:xfrm>
          <a:prstGeom prst="rect">
            <a:avLst/>
          </a:prstGeom>
        </p:spPr>
        <p:txBody>
          <a:bodyPr lIns="0" tIns="0" rIns="0" bIns="0" rtlCol="0" anchor="t">
            <a:spAutoFit/>
          </a:bodyPr>
          <a:lstStyle/>
          <a:p>
            <a:pPr>
              <a:lnSpc>
                <a:spcPts val="13695"/>
              </a:lnSpc>
            </a:pPr>
            <a:r>
              <a:rPr lang="en-US" sz="11413">
                <a:solidFill>
                  <a:srgbClr val="664C25"/>
                </a:solidFill>
                <a:latin typeface="Fredoka Bold"/>
              </a:rPr>
              <a:t>Agricultura ecologică</a:t>
            </a:r>
          </a:p>
        </p:txBody>
      </p:sp>
      <p:sp>
        <p:nvSpPr>
          <p:cNvPr id="15" name="TextBox 15"/>
          <p:cNvSpPr txBox="1"/>
          <p:nvPr/>
        </p:nvSpPr>
        <p:spPr>
          <a:xfrm>
            <a:off x="1533870" y="6114044"/>
            <a:ext cx="9256919" cy="1455047"/>
          </a:xfrm>
          <a:prstGeom prst="rect">
            <a:avLst/>
          </a:prstGeom>
        </p:spPr>
        <p:txBody>
          <a:bodyPr lIns="0" tIns="0" rIns="0" bIns="0" rtlCol="0" anchor="t">
            <a:spAutoFit/>
          </a:bodyPr>
          <a:lstStyle/>
          <a:p>
            <a:pPr>
              <a:lnSpc>
                <a:spcPts val="5900"/>
              </a:lnSpc>
            </a:pPr>
            <a:r>
              <a:rPr lang="en-US" sz="4214">
                <a:solidFill>
                  <a:srgbClr val="664C25"/>
                </a:solidFill>
                <a:latin typeface="Open Sans Bold"/>
              </a:rPr>
              <a:t>Bună pentru natură,</a:t>
            </a:r>
          </a:p>
          <a:p>
            <a:pPr>
              <a:lnSpc>
                <a:spcPts val="5900"/>
              </a:lnSpc>
              <a:spcBef>
                <a:spcPct val="0"/>
              </a:spcBef>
            </a:pPr>
            <a:r>
              <a:rPr lang="en-US" sz="4214">
                <a:solidFill>
                  <a:srgbClr val="664C25"/>
                </a:solidFill>
                <a:latin typeface="Open Sans Bold"/>
              </a:rPr>
              <a:t>bună pentru tine.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906F3F"/>
        </a:solidFill>
        <a:effectLst/>
      </p:bgPr>
    </p:bg>
    <p:spTree>
      <p:nvGrpSpPr>
        <p:cNvPr id="1" name=""/>
        <p:cNvGrpSpPr/>
        <p:nvPr/>
      </p:nvGrpSpPr>
      <p:grpSpPr>
        <a:xfrm>
          <a:off x="0" y="0"/>
          <a:ext cx="0" cy="0"/>
          <a:chOff x="0" y="0"/>
          <a:chExt cx="0" cy="0"/>
        </a:xfrm>
      </p:grpSpPr>
      <p:grpSp>
        <p:nvGrpSpPr>
          <p:cNvPr id="2" name="Group 2"/>
          <p:cNvGrpSpPr/>
          <p:nvPr/>
        </p:nvGrpSpPr>
        <p:grpSpPr>
          <a:xfrm>
            <a:off x="-4835484" y="6382667"/>
            <a:ext cx="10226866" cy="10226866"/>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64C25"/>
            </a:solidFill>
          </p:spPr>
        </p:sp>
        <p:sp>
          <p:nvSpPr>
            <p:cNvPr id="4" name="TextBox 4"/>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sp>
        <p:nvSpPr>
          <p:cNvPr id="5" name="Freeform 5"/>
          <p:cNvSpPr/>
          <p:nvPr/>
        </p:nvSpPr>
        <p:spPr>
          <a:xfrm>
            <a:off x="0" y="0"/>
            <a:ext cx="2534533" cy="969146"/>
          </a:xfrm>
          <a:custGeom>
            <a:avLst/>
            <a:gdLst/>
            <a:ahLst/>
            <a:cxnLst/>
            <a:rect l="l" t="t" r="r" b="b"/>
            <a:pathLst>
              <a:path w="2534533" h="969146">
                <a:moveTo>
                  <a:pt x="0" y="0"/>
                </a:moveTo>
                <a:lnTo>
                  <a:pt x="2534533" y="0"/>
                </a:lnTo>
                <a:lnTo>
                  <a:pt x="2534533" y="969146"/>
                </a:lnTo>
                <a:lnTo>
                  <a:pt x="0" y="969146"/>
                </a:lnTo>
                <a:lnTo>
                  <a:pt x="0" y="0"/>
                </a:lnTo>
                <a:close/>
              </a:path>
            </a:pathLst>
          </a:custGeom>
          <a:blipFill>
            <a:blip r:embed="rId2" cstate="print"/>
            <a:stretch>
              <a:fillRect/>
            </a:stretch>
          </a:blipFill>
        </p:spPr>
      </p:sp>
      <p:sp>
        <p:nvSpPr>
          <p:cNvPr id="6" name="Freeform 6"/>
          <p:cNvSpPr/>
          <p:nvPr/>
        </p:nvSpPr>
        <p:spPr>
          <a:xfrm>
            <a:off x="0" y="2394741"/>
            <a:ext cx="7752855" cy="4896067"/>
          </a:xfrm>
          <a:custGeom>
            <a:avLst/>
            <a:gdLst/>
            <a:ahLst/>
            <a:cxnLst/>
            <a:rect l="l" t="t" r="r" b="b"/>
            <a:pathLst>
              <a:path w="7752855" h="4896067">
                <a:moveTo>
                  <a:pt x="0" y="0"/>
                </a:moveTo>
                <a:lnTo>
                  <a:pt x="7752855" y="0"/>
                </a:lnTo>
                <a:lnTo>
                  <a:pt x="7752855" y="4896067"/>
                </a:lnTo>
                <a:lnTo>
                  <a:pt x="0" y="4896067"/>
                </a:lnTo>
                <a:lnTo>
                  <a:pt x="0" y="0"/>
                </a:lnTo>
                <a:close/>
              </a:path>
            </a:pathLst>
          </a:custGeom>
          <a:blipFill>
            <a:blip r:embed="rId3" cstate="print"/>
            <a:stretch>
              <a:fillRect/>
            </a:stretch>
          </a:blipFill>
        </p:spPr>
      </p:sp>
      <p:sp>
        <p:nvSpPr>
          <p:cNvPr id="7" name="Freeform 7"/>
          <p:cNvSpPr/>
          <p:nvPr/>
        </p:nvSpPr>
        <p:spPr>
          <a:xfrm rot="-1527366">
            <a:off x="7570847" y="8226561"/>
            <a:ext cx="995028" cy="1216145"/>
          </a:xfrm>
          <a:custGeom>
            <a:avLst/>
            <a:gdLst/>
            <a:ahLst/>
            <a:cxnLst/>
            <a:rect l="l" t="t" r="r" b="b"/>
            <a:pathLst>
              <a:path w="995028" h="1216145">
                <a:moveTo>
                  <a:pt x="0" y="0"/>
                </a:moveTo>
                <a:lnTo>
                  <a:pt x="995028" y="0"/>
                </a:lnTo>
                <a:lnTo>
                  <a:pt x="995028" y="1216145"/>
                </a:lnTo>
                <a:lnTo>
                  <a:pt x="0" y="1216145"/>
                </a:lnTo>
                <a:lnTo>
                  <a:pt x="0" y="0"/>
                </a:lnTo>
                <a:close/>
              </a:path>
            </a:pathLst>
          </a:custGeom>
          <a:blipFill>
            <a:blip r:embed="rId4" cstate="print">
              <a:extLst>
                <a:ext uri="{96DAC541-7B7A-43D3-8B79-37D633B846F1}">
                  <asvg:svgBlip xmlns:asvg="http://schemas.microsoft.com/office/drawing/2016/SVG/main" r:embed="rId5"/>
                </a:ext>
              </a:extLst>
            </a:blip>
            <a:stretch>
              <a:fillRect/>
            </a:stretch>
          </a:blipFill>
        </p:spPr>
      </p:sp>
      <p:sp>
        <p:nvSpPr>
          <p:cNvPr id="8" name="Freeform 8"/>
          <p:cNvSpPr/>
          <p:nvPr/>
        </p:nvSpPr>
        <p:spPr>
          <a:xfrm>
            <a:off x="7998324" y="4409907"/>
            <a:ext cx="730891" cy="669762"/>
          </a:xfrm>
          <a:custGeom>
            <a:avLst/>
            <a:gdLst/>
            <a:ahLst/>
            <a:cxnLst/>
            <a:rect l="l" t="t" r="r" b="b"/>
            <a:pathLst>
              <a:path w="730891" h="669762">
                <a:moveTo>
                  <a:pt x="0" y="0"/>
                </a:moveTo>
                <a:lnTo>
                  <a:pt x="730891" y="0"/>
                </a:lnTo>
                <a:lnTo>
                  <a:pt x="730891" y="669762"/>
                </a:lnTo>
                <a:lnTo>
                  <a:pt x="0" y="669762"/>
                </a:lnTo>
                <a:lnTo>
                  <a:pt x="0" y="0"/>
                </a:lnTo>
                <a:close/>
              </a:path>
            </a:pathLst>
          </a:custGeom>
          <a:blipFill>
            <a:blip r:embed="rId6" cstate="print">
              <a:extLst>
                <a:ext uri="{96DAC541-7B7A-43D3-8B79-37D633B846F1}">
                  <asvg:svgBlip xmlns:asvg="http://schemas.microsoft.com/office/drawing/2016/SVG/main" r:embed="rId7"/>
                </a:ext>
              </a:extLst>
            </a:blip>
            <a:stretch>
              <a:fillRect/>
            </a:stretch>
          </a:blipFill>
        </p:spPr>
      </p:sp>
      <p:sp>
        <p:nvSpPr>
          <p:cNvPr id="9" name="TextBox 9"/>
          <p:cNvSpPr txBox="1"/>
          <p:nvPr/>
        </p:nvSpPr>
        <p:spPr>
          <a:xfrm>
            <a:off x="8856250" y="2404779"/>
            <a:ext cx="8592775" cy="5439342"/>
          </a:xfrm>
          <a:prstGeom prst="rect">
            <a:avLst/>
          </a:prstGeom>
        </p:spPr>
        <p:txBody>
          <a:bodyPr lIns="0" tIns="0" rIns="0" bIns="0" rtlCol="0" anchor="t">
            <a:spAutoFit/>
          </a:bodyPr>
          <a:lstStyle/>
          <a:p>
            <a:pPr>
              <a:lnSpc>
                <a:spcPts val="2628"/>
              </a:lnSpc>
            </a:pPr>
            <a:r>
              <a:rPr lang="en-US" sz="1877" spc="3">
                <a:solidFill>
                  <a:srgbClr val="FFFFFF"/>
                </a:solidFill>
                <a:latin typeface="Open Sans Bold"/>
              </a:rPr>
              <a:t>Fișele de înregistrare depuse la DAJ/DAMB de către operatorii/grupurile de operatori care desfășoară activități în domeniile: producție, pregătire/prelucrare, distribuție/introducere pe piață, depozitare, import, export de produse ecologice sau în conversie, flora spontană, acvacultura, sunt valabile până:</a:t>
            </a:r>
          </a:p>
          <a:p>
            <a:pPr>
              <a:lnSpc>
                <a:spcPts val="2628"/>
              </a:lnSpc>
            </a:pPr>
            <a:endParaRPr/>
          </a:p>
          <a:p>
            <a:pPr>
              <a:lnSpc>
                <a:spcPts val="2628"/>
              </a:lnSpc>
            </a:pPr>
            <a:r>
              <a:rPr lang="en-US" sz="1877" spc="3">
                <a:solidFill>
                  <a:srgbClr val="FFFFFF"/>
                </a:solidFill>
                <a:latin typeface="Open Sans Bold"/>
              </a:rPr>
              <a:t>a) la data înregistrării activității în anul următor, dar nu mai târziu de 16 mai inclusiv, pentru operatorii/grupurile de operatori care desfășoară activitatea de producție;</a:t>
            </a:r>
          </a:p>
          <a:p>
            <a:pPr>
              <a:lnSpc>
                <a:spcPts val="2628"/>
              </a:lnSpc>
            </a:pPr>
            <a:endParaRPr/>
          </a:p>
          <a:p>
            <a:pPr>
              <a:lnSpc>
                <a:spcPts val="2628"/>
              </a:lnSpc>
            </a:pPr>
            <a:r>
              <a:rPr lang="en-US" sz="1877" spc="3">
                <a:solidFill>
                  <a:srgbClr val="FFFFFF"/>
                </a:solidFill>
                <a:latin typeface="Open Sans Bold"/>
              </a:rPr>
              <a:t>b) la data înregistrării activității în anul următor, dar nu mai târziu de data de 15 noiembrie inclusiv pentru operatorii/grupurile de operatori care desfășoară activități în domeniile: pregătire/prelucrare, distrubuție/introducere pe piață, depozitare, import, export de produse ecologice sau în conversie, floră spontană, acvacultură.</a:t>
            </a:r>
          </a:p>
          <a:p>
            <a:pPr>
              <a:lnSpc>
                <a:spcPts val="3608"/>
              </a:lnSpc>
            </a:pPr>
            <a:endParaRPr/>
          </a:p>
        </p:txBody>
      </p:sp>
      <p:sp>
        <p:nvSpPr>
          <p:cNvPr id="10" name="Freeform 10"/>
          <p:cNvSpPr/>
          <p:nvPr/>
        </p:nvSpPr>
        <p:spPr>
          <a:xfrm>
            <a:off x="8068361" y="5777085"/>
            <a:ext cx="660854" cy="605583"/>
          </a:xfrm>
          <a:custGeom>
            <a:avLst/>
            <a:gdLst/>
            <a:ahLst/>
            <a:cxnLst/>
            <a:rect l="l" t="t" r="r" b="b"/>
            <a:pathLst>
              <a:path w="660854" h="605583">
                <a:moveTo>
                  <a:pt x="0" y="0"/>
                </a:moveTo>
                <a:lnTo>
                  <a:pt x="660854" y="0"/>
                </a:lnTo>
                <a:lnTo>
                  <a:pt x="660854" y="605582"/>
                </a:lnTo>
                <a:lnTo>
                  <a:pt x="0" y="605582"/>
                </a:lnTo>
                <a:lnTo>
                  <a:pt x="0" y="0"/>
                </a:lnTo>
                <a:close/>
              </a:path>
            </a:pathLst>
          </a:custGeom>
          <a:blipFill>
            <a:blip r:embed="rId6" cstate="print">
              <a:extLst>
                <a:ext uri="{96DAC541-7B7A-43D3-8B79-37D633B846F1}">
                  <asvg:svgBlip xmlns:asvg="http://schemas.microsoft.com/office/drawing/2016/SVG/main" r:embed="rId7"/>
                </a:ext>
              </a:extLst>
            </a:blip>
            <a:stretch>
              <a:fillRect/>
            </a:stretch>
          </a:blipFill>
        </p:spPr>
      </p:sp>
      <p:sp>
        <p:nvSpPr>
          <p:cNvPr id="11" name="Freeform 11"/>
          <p:cNvSpPr/>
          <p:nvPr/>
        </p:nvSpPr>
        <p:spPr>
          <a:xfrm rot="-1494164" flipH="1">
            <a:off x="12179929" y="8053725"/>
            <a:ext cx="1711154" cy="1561817"/>
          </a:xfrm>
          <a:custGeom>
            <a:avLst/>
            <a:gdLst/>
            <a:ahLst/>
            <a:cxnLst/>
            <a:rect l="l" t="t" r="r" b="b"/>
            <a:pathLst>
              <a:path w="1711154" h="1561817">
                <a:moveTo>
                  <a:pt x="1711153" y="0"/>
                </a:moveTo>
                <a:lnTo>
                  <a:pt x="0" y="0"/>
                </a:lnTo>
                <a:lnTo>
                  <a:pt x="0" y="1561817"/>
                </a:lnTo>
                <a:lnTo>
                  <a:pt x="1711153" y="1561817"/>
                </a:lnTo>
                <a:lnTo>
                  <a:pt x="1711153" y="0"/>
                </a:lnTo>
                <a:close/>
              </a:path>
            </a:pathLst>
          </a:custGeom>
          <a:blipFill>
            <a:blip r:embed="rId8" cstate="print">
              <a:extLst>
                <a:ext uri="{96DAC541-7B7A-43D3-8B79-37D633B846F1}">
                  <asvg:svgBlip xmlns:asvg="http://schemas.microsoft.com/office/drawing/2016/SVG/main" r:embed="rId9"/>
                </a:ext>
              </a:extLst>
            </a:blip>
            <a:stretch>
              <a:fillRect/>
            </a:stretch>
          </a:blipFill>
        </p:spPr>
      </p:sp>
      <p:sp>
        <p:nvSpPr>
          <p:cNvPr id="12" name="Freeform 12"/>
          <p:cNvSpPr/>
          <p:nvPr/>
        </p:nvSpPr>
        <p:spPr>
          <a:xfrm rot="1562754" flipH="1">
            <a:off x="990559" y="8127101"/>
            <a:ext cx="1703237" cy="1477171"/>
          </a:xfrm>
          <a:custGeom>
            <a:avLst/>
            <a:gdLst/>
            <a:ahLst/>
            <a:cxnLst/>
            <a:rect l="l" t="t" r="r" b="b"/>
            <a:pathLst>
              <a:path w="1703237" h="1477171">
                <a:moveTo>
                  <a:pt x="1703238" y="0"/>
                </a:moveTo>
                <a:lnTo>
                  <a:pt x="0" y="0"/>
                </a:lnTo>
                <a:lnTo>
                  <a:pt x="0" y="1477171"/>
                </a:lnTo>
                <a:lnTo>
                  <a:pt x="1703238" y="1477171"/>
                </a:lnTo>
                <a:lnTo>
                  <a:pt x="1703238" y="0"/>
                </a:lnTo>
                <a:close/>
              </a:path>
            </a:pathLst>
          </a:custGeom>
          <a:blipFill>
            <a:blip r:embed="rId10" cstate="print">
              <a:extLst>
                <a:ext uri="{96DAC541-7B7A-43D3-8B79-37D633B846F1}">
                  <asvg:svgBlip xmlns:asvg="http://schemas.microsoft.com/office/drawing/2016/SVG/main" r:embed="rId11"/>
                </a:ext>
              </a:extLst>
            </a:blip>
            <a:stretch>
              <a:fillRect/>
            </a:stretch>
          </a:blipFill>
        </p:spPr>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FE5D8"/>
        </a:solidFill>
        <a:effectLst/>
      </p:bgPr>
    </p:bg>
    <p:spTree>
      <p:nvGrpSpPr>
        <p:cNvPr id="1" name=""/>
        <p:cNvGrpSpPr/>
        <p:nvPr/>
      </p:nvGrpSpPr>
      <p:grpSpPr>
        <a:xfrm>
          <a:off x="0" y="0"/>
          <a:ext cx="0" cy="0"/>
          <a:chOff x="0" y="0"/>
          <a:chExt cx="0" cy="0"/>
        </a:xfrm>
      </p:grpSpPr>
      <p:grpSp>
        <p:nvGrpSpPr>
          <p:cNvPr id="2" name="Group 2"/>
          <p:cNvGrpSpPr/>
          <p:nvPr/>
        </p:nvGrpSpPr>
        <p:grpSpPr>
          <a:xfrm>
            <a:off x="-13686922" y="-8745543"/>
            <a:ext cx="40944222" cy="19316187"/>
            <a:chOff x="0" y="0"/>
            <a:chExt cx="54592296" cy="25754916"/>
          </a:xfrm>
        </p:grpSpPr>
        <p:sp>
          <p:nvSpPr>
            <p:cNvPr id="3" name="Freeform 3"/>
            <p:cNvSpPr/>
            <p:nvPr/>
          </p:nvSpPr>
          <p:spPr>
            <a:xfrm>
              <a:off x="19437076" y="5217202"/>
              <a:ext cx="19794344" cy="10077121"/>
            </a:xfrm>
            <a:custGeom>
              <a:avLst/>
              <a:gdLst/>
              <a:ahLst/>
              <a:cxnLst/>
              <a:rect l="l" t="t" r="r" b="b"/>
              <a:pathLst>
                <a:path w="19794344" h="10077121">
                  <a:moveTo>
                    <a:pt x="0" y="0"/>
                  </a:moveTo>
                  <a:lnTo>
                    <a:pt x="19794343" y="0"/>
                  </a:lnTo>
                  <a:lnTo>
                    <a:pt x="19794343" y="10077121"/>
                  </a:lnTo>
                  <a:lnTo>
                    <a:pt x="0" y="10077121"/>
                  </a:lnTo>
                  <a:lnTo>
                    <a:pt x="0" y="0"/>
                  </a:lnTo>
                  <a:close/>
                </a:path>
              </a:pathLst>
            </a:custGeom>
            <a:blipFill>
              <a:blip r:embed="rId2" cstate="print">
                <a:alphaModFix amt="9999"/>
                <a:extLst>
                  <a:ext uri="{96DAC541-7B7A-43D3-8B79-37D633B846F1}">
                    <asvg:svgBlip xmlns:asvg="http://schemas.microsoft.com/office/drawing/2016/SVG/main" r:embed="rId3"/>
                  </a:ext>
                </a:extLst>
              </a:blip>
              <a:stretch>
                <a:fillRect/>
              </a:stretch>
            </a:blipFill>
          </p:spPr>
        </p:sp>
        <p:sp>
          <p:nvSpPr>
            <p:cNvPr id="4" name="Freeform 4"/>
            <p:cNvSpPr/>
            <p:nvPr/>
          </p:nvSpPr>
          <p:spPr>
            <a:xfrm>
              <a:off x="15417779" y="10363231"/>
              <a:ext cx="19794344" cy="10077121"/>
            </a:xfrm>
            <a:custGeom>
              <a:avLst/>
              <a:gdLst/>
              <a:ahLst/>
              <a:cxnLst/>
              <a:rect l="l" t="t" r="r" b="b"/>
              <a:pathLst>
                <a:path w="19794344" h="10077121">
                  <a:moveTo>
                    <a:pt x="0" y="0"/>
                  </a:moveTo>
                  <a:lnTo>
                    <a:pt x="19794344" y="0"/>
                  </a:lnTo>
                  <a:lnTo>
                    <a:pt x="19794344" y="10077120"/>
                  </a:lnTo>
                  <a:lnTo>
                    <a:pt x="0" y="10077120"/>
                  </a:lnTo>
                  <a:lnTo>
                    <a:pt x="0" y="0"/>
                  </a:lnTo>
                  <a:close/>
                </a:path>
              </a:pathLst>
            </a:custGeom>
            <a:blipFill>
              <a:blip r:embed="rId2" cstate="print">
                <a:alphaModFix amt="9999"/>
                <a:extLst>
                  <a:ext uri="{96DAC541-7B7A-43D3-8B79-37D633B846F1}">
                    <asvg:svgBlip xmlns:asvg="http://schemas.microsoft.com/office/drawing/2016/SVG/main" r:embed="rId3"/>
                  </a:ext>
                </a:extLst>
              </a:blip>
              <a:stretch>
                <a:fillRect/>
              </a:stretch>
            </a:blipFill>
          </p:spPr>
        </p:sp>
        <p:sp>
          <p:nvSpPr>
            <p:cNvPr id="5" name="Freeform 5"/>
            <p:cNvSpPr/>
            <p:nvPr/>
          </p:nvSpPr>
          <p:spPr>
            <a:xfrm>
              <a:off x="10730735" y="15677796"/>
              <a:ext cx="19794344" cy="10077121"/>
            </a:xfrm>
            <a:custGeom>
              <a:avLst/>
              <a:gdLst/>
              <a:ahLst/>
              <a:cxnLst/>
              <a:rect l="l" t="t" r="r" b="b"/>
              <a:pathLst>
                <a:path w="19794344" h="10077121">
                  <a:moveTo>
                    <a:pt x="0" y="0"/>
                  </a:moveTo>
                  <a:lnTo>
                    <a:pt x="19794344" y="0"/>
                  </a:lnTo>
                  <a:lnTo>
                    <a:pt x="19794344" y="10077120"/>
                  </a:lnTo>
                  <a:lnTo>
                    <a:pt x="0" y="10077120"/>
                  </a:lnTo>
                  <a:lnTo>
                    <a:pt x="0" y="0"/>
                  </a:lnTo>
                  <a:close/>
                </a:path>
              </a:pathLst>
            </a:custGeom>
            <a:blipFill>
              <a:blip r:embed="rId2" cstate="print">
                <a:alphaModFix amt="9999"/>
                <a:extLst>
                  <a:ext uri="{96DAC541-7B7A-43D3-8B79-37D633B846F1}">
                    <asvg:svgBlip xmlns:asvg="http://schemas.microsoft.com/office/drawing/2016/SVG/main" r:embed="rId3"/>
                  </a:ext>
                </a:extLst>
              </a:blip>
              <a:stretch>
                <a:fillRect/>
              </a:stretch>
            </a:blipFill>
          </p:spPr>
        </p:sp>
        <p:sp>
          <p:nvSpPr>
            <p:cNvPr id="6" name="Freeform 6"/>
            <p:cNvSpPr/>
            <p:nvPr/>
          </p:nvSpPr>
          <p:spPr>
            <a:xfrm>
              <a:off x="34797952" y="15528791"/>
              <a:ext cx="19794344" cy="10077121"/>
            </a:xfrm>
            <a:custGeom>
              <a:avLst/>
              <a:gdLst/>
              <a:ahLst/>
              <a:cxnLst/>
              <a:rect l="l" t="t" r="r" b="b"/>
              <a:pathLst>
                <a:path w="19794344" h="10077121">
                  <a:moveTo>
                    <a:pt x="0" y="0"/>
                  </a:moveTo>
                  <a:lnTo>
                    <a:pt x="19794344" y="0"/>
                  </a:lnTo>
                  <a:lnTo>
                    <a:pt x="19794344" y="10077121"/>
                  </a:lnTo>
                  <a:lnTo>
                    <a:pt x="0" y="10077121"/>
                  </a:lnTo>
                  <a:lnTo>
                    <a:pt x="0" y="0"/>
                  </a:lnTo>
                  <a:close/>
                </a:path>
              </a:pathLst>
            </a:custGeom>
            <a:blipFill>
              <a:blip r:embed="rId2" cstate="print">
                <a:alphaModFix amt="19999"/>
                <a:extLst>
                  <a:ext uri="{96DAC541-7B7A-43D3-8B79-37D633B846F1}">
                    <asvg:svgBlip xmlns:asvg="http://schemas.microsoft.com/office/drawing/2016/SVG/main" r:embed="rId3"/>
                  </a:ext>
                </a:extLst>
              </a:blip>
              <a:stretch>
                <a:fillRect/>
              </a:stretch>
            </a:blipFill>
          </p:spPr>
        </p:sp>
        <p:sp>
          <p:nvSpPr>
            <p:cNvPr id="7" name="Freeform 7"/>
            <p:cNvSpPr/>
            <p:nvPr/>
          </p:nvSpPr>
          <p:spPr>
            <a:xfrm>
              <a:off x="0" y="0"/>
              <a:ext cx="19794344" cy="10077121"/>
            </a:xfrm>
            <a:custGeom>
              <a:avLst/>
              <a:gdLst/>
              <a:ahLst/>
              <a:cxnLst/>
              <a:rect l="l" t="t" r="r" b="b"/>
              <a:pathLst>
                <a:path w="19794344" h="10077121">
                  <a:moveTo>
                    <a:pt x="0" y="0"/>
                  </a:moveTo>
                  <a:lnTo>
                    <a:pt x="19794344" y="0"/>
                  </a:lnTo>
                  <a:lnTo>
                    <a:pt x="19794344" y="10077121"/>
                  </a:lnTo>
                  <a:lnTo>
                    <a:pt x="0" y="10077121"/>
                  </a:lnTo>
                  <a:lnTo>
                    <a:pt x="0" y="0"/>
                  </a:lnTo>
                  <a:close/>
                </a:path>
              </a:pathLst>
            </a:custGeom>
            <a:blipFill>
              <a:blip r:embed="rId2" cstate="print">
                <a:alphaModFix amt="19999"/>
                <a:extLst>
                  <a:ext uri="{96DAC541-7B7A-43D3-8B79-37D633B846F1}">
                    <asvg:svgBlip xmlns:asvg="http://schemas.microsoft.com/office/drawing/2016/SVG/main" r:embed="rId3"/>
                  </a:ext>
                </a:extLst>
              </a:blip>
              <a:stretch>
                <a:fillRect/>
              </a:stretch>
            </a:blipFill>
          </p:spPr>
        </p:sp>
      </p:grpSp>
      <p:sp>
        <p:nvSpPr>
          <p:cNvPr id="8" name="TextBox 8"/>
          <p:cNvSpPr txBox="1"/>
          <p:nvPr/>
        </p:nvSpPr>
        <p:spPr>
          <a:xfrm>
            <a:off x="1406682" y="3592572"/>
            <a:ext cx="8220326" cy="1772217"/>
          </a:xfrm>
          <a:prstGeom prst="rect">
            <a:avLst/>
          </a:prstGeom>
        </p:spPr>
        <p:txBody>
          <a:bodyPr lIns="0" tIns="0" rIns="0" bIns="0" rtlCol="0" anchor="t">
            <a:spAutoFit/>
          </a:bodyPr>
          <a:lstStyle/>
          <a:p>
            <a:pPr>
              <a:lnSpc>
                <a:spcPts val="2628"/>
              </a:lnSpc>
            </a:pPr>
            <a:r>
              <a:rPr lang="en-US" sz="1877" u="sng">
                <a:solidFill>
                  <a:srgbClr val="664C25"/>
                </a:solidFill>
                <a:latin typeface="Open Sans Bold"/>
              </a:rPr>
              <a:t>personal</a:t>
            </a:r>
            <a:r>
              <a:rPr lang="en-US" sz="1877">
                <a:solidFill>
                  <a:srgbClr val="664C25"/>
                </a:solidFill>
                <a:latin typeface="Open Sans Bold"/>
              </a:rPr>
              <a:t>, prin una din următoarele modalități:</a:t>
            </a:r>
          </a:p>
          <a:p>
            <a:pPr>
              <a:lnSpc>
                <a:spcPts val="2628"/>
              </a:lnSpc>
            </a:pPr>
            <a:r>
              <a:rPr lang="en-US" sz="1877">
                <a:solidFill>
                  <a:srgbClr val="664C25"/>
                </a:solidFill>
                <a:latin typeface="Open Sans Bold"/>
              </a:rPr>
              <a:t> - depunerea documentelor în format fizic; </a:t>
            </a:r>
          </a:p>
          <a:p>
            <a:pPr>
              <a:lnSpc>
                <a:spcPts val="2628"/>
              </a:lnSpc>
            </a:pPr>
            <a:r>
              <a:rPr lang="en-US" sz="1877">
                <a:solidFill>
                  <a:srgbClr val="664C25"/>
                </a:solidFill>
                <a:latin typeface="Open Sans Bold"/>
              </a:rPr>
              <a:t> - transmiterea documentelor în format electronic prin e-mail, fax;</a:t>
            </a:r>
          </a:p>
          <a:p>
            <a:pPr>
              <a:lnSpc>
                <a:spcPts val="2628"/>
              </a:lnSpc>
            </a:pPr>
            <a:r>
              <a:rPr lang="en-US" sz="1877">
                <a:solidFill>
                  <a:srgbClr val="664C25"/>
                </a:solidFill>
                <a:latin typeface="Open Sans Bold"/>
              </a:rPr>
              <a:t> - transmiterea documentelor prin poștă sau curier.</a:t>
            </a:r>
          </a:p>
          <a:p>
            <a:pPr>
              <a:lnSpc>
                <a:spcPts val="3608"/>
              </a:lnSpc>
              <a:spcBef>
                <a:spcPct val="0"/>
              </a:spcBef>
            </a:pPr>
            <a:endParaRPr/>
          </a:p>
        </p:txBody>
      </p:sp>
      <p:sp>
        <p:nvSpPr>
          <p:cNvPr id="9" name="AutoShape 9"/>
          <p:cNvSpPr/>
          <p:nvPr/>
        </p:nvSpPr>
        <p:spPr>
          <a:xfrm flipH="1">
            <a:off x="3590460" y="9555077"/>
            <a:ext cx="6550387" cy="0"/>
          </a:xfrm>
          <a:prstGeom prst="line">
            <a:avLst/>
          </a:prstGeom>
          <a:ln w="142875" cap="rnd">
            <a:solidFill>
              <a:srgbClr val="FFFFFF"/>
            </a:solidFill>
            <a:prstDash val="sysDash"/>
            <a:headEnd type="none" w="sm" len="sm"/>
            <a:tailEnd type="none" w="sm" len="sm"/>
          </a:ln>
        </p:spPr>
      </p:sp>
      <p:grpSp>
        <p:nvGrpSpPr>
          <p:cNvPr id="10" name="Group 10"/>
          <p:cNvGrpSpPr/>
          <p:nvPr/>
        </p:nvGrpSpPr>
        <p:grpSpPr>
          <a:xfrm>
            <a:off x="445331" y="3692333"/>
            <a:ext cx="583369" cy="401987"/>
            <a:chOff x="0" y="0"/>
            <a:chExt cx="812800" cy="560083"/>
          </a:xfrm>
        </p:grpSpPr>
        <p:sp>
          <p:nvSpPr>
            <p:cNvPr id="11" name="Freeform 11"/>
            <p:cNvSpPr/>
            <p:nvPr/>
          </p:nvSpPr>
          <p:spPr>
            <a:xfrm>
              <a:off x="0" y="0"/>
              <a:ext cx="812800" cy="560083"/>
            </a:xfrm>
            <a:custGeom>
              <a:avLst/>
              <a:gdLst/>
              <a:ahLst/>
              <a:cxnLst/>
              <a:rect l="l" t="t" r="r" b="b"/>
              <a:pathLst>
                <a:path w="812800" h="560083">
                  <a:moveTo>
                    <a:pt x="812800" y="280041"/>
                  </a:moveTo>
                  <a:lnTo>
                    <a:pt x="406400" y="0"/>
                  </a:lnTo>
                  <a:lnTo>
                    <a:pt x="406400" y="203200"/>
                  </a:lnTo>
                  <a:lnTo>
                    <a:pt x="0" y="203200"/>
                  </a:lnTo>
                  <a:lnTo>
                    <a:pt x="0" y="356883"/>
                  </a:lnTo>
                  <a:lnTo>
                    <a:pt x="406400" y="356883"/>
                  </a:lnTo>
                  <a:lnTo>
                    <a:pt x="406400" y="560083"/>
                  </a:lnTo>
                  <a:lnTo>
                    <a:pt x="812800" y="280041"/>
                  </a:lnTo>
                  <a:close/>
                </a:path>
              </a:pathLst>
            </a:custGeom>
            <a:solidFill>
              <a:srgbClr val="D47B54"/>
            </a:solidFill>
          </p:spPr>
        </p:sp>
        <p:sp>
          <p:nvSpPr>
            <p:cNvPr id="12" name="TextBox 12"/>
            <p:cNvSpPr txBox="1"/>
            <p:nvPr/>
          </p:nvSpPr>
          <p:spPr>
            <a:xfrm>
              <a:off x="0" y="174625"/>
              <a:ext cx="711200" cy="182258"/>
            </a:xfrm>
            <a:prstGeom prst="rect">
              <a:avLst/>
            </a:prstGeom>
          </p:spPr>
          <p:txBody>
            <a:bodyPr lIns="50800" tIns="50800" rIns="50800" bIns="50800" rtlCol="0" anchor="ctr"/>
            <a:lstStyle/>
            <a:p>
              <a:pPr algn="ctr">
                <a:lnSpc>
                  <a:spcPts val="1960"/>
                </a:lnSpc>
              </a:pPr>
              <a:endParaRPr/>
            </a:p>
          </p:txBody>
        </p:sp>
      </p:grpSp>
      <p:sp>
        <p:nvSpPr>
          <p:cNvPr id="13" name="AutoShape 13"/>
          <p:cNvSpPr/>
          <p:nvPr/>
        </p:nvSpPr>
        <p:spPr>
          <a:xfrm flipH="1">
            <a:off x="7895409" y="3620895"/>
            <a:ext cx="2728672" cy="0"/>
          </a:xfrm>
          <a:prstGeom prst="line">
            <a:avLst/>
          </a:prstGeom>
          <a:ln w="142875" cap="rnd">
            <a:solidFill>
              <a:srgbClr val="FFFFFF"/>
            </a:solidFill>
            <a:prstDash val="sysDash"/>
            <a:headEnd type="none" w="sm" len="sm"/>
            <a:tailEnd type="none" w="sm" len="sm"/>
          </a:ln>
        </p:spPr>
      </p:sp>
      <p:sp>
        <p:nvSpPr>
          <p:cNvPr id="14" name="AutoShape 14"/>
          <p:cNvSpPr/>
          <p:nvPr/>
        </p:nvSpPr>
        <p:spPr>
          <a:xfrm flipH="1">
            <a:off x="1345022" y="5648151"/>
            <a:ext cx="6550387" cy="0"/>
          </a:xfrm>
          <a:prstGeom prst="line">
            <a:avLst/>
          </a:prstGeom>
          <a:ln w="142875" cap="rnd">
            <a:solidFill>
              <a:srgbClr val="FFFFFF"/>
            </a:solidFill>
            <a:prstDash val="sysDash"/>
            <a:headEnd type="none" w="sm" len="sm"/>
            <a:tailEnd type="none" w="sm" len="sm"/>
          </a:ln>
        </p:spPr>
      </p:sp>
      <p:grpSp>
        <p:nvGrpSpPr>
          <p:cNvPr id="15" name="Group 15"/>
          <p:cNvGrpSpPr/>
          <p:nvPr/>
        </p:nvGrpSpPr>
        <p:grpSpPr>
          <a:xfrm>
            <a:off x="445331" y="6133941"/>
            <a:ext cx="583369" cy="401987"/>
            <a:chOff x="0" y="0"/>
            <a:chExt cx="812800" cy="560083"/>
          </a:xfrm>
        </p:grpSpPr>
        <p:sp>
          <p:nvSpPr>
            <p:cNvPr id="16" name="Freeform 16"/>
            <p:cNvSpPr/>
            <p:nvPr/>
          </p:nvSpPr>
          <p:spPr>
            <a:xfrm>
              <a:off x="0" y="0"/>
              <a:ext cx="812800" cy="560083"/>
            </a:xfrm>
            <a:custGeom>
              <a:avLst/>
              <a:gdLst/>
              <a:ahLst/>
              <a:cxnLst/>
              <a:rect l="l" t="t" r="r" b="b"/>
              <a:pathLst>
                <a:path w="812800" h="560083">
                  <a:moveTo>
                    <a:pt x="812800" y="280041"/>
                  </a:moveTo>
                  <a:lnTo>
                    <a:pt x="406400" y="0"/>
                  </a:lnTo>
                  <a:lnTo>
                    <a:pt x="406400" y="203200"/>
                  </a:lnTo>
                  <a:lnTo>
                    <a:pt x="0" y="203200"/>
                  </a:lnTo>
                  <a:lnTo>
                    <a:pt x="0" y="356883"/>
                  </a:lnTo>
                  <a:lnTo>
                    <a:pt x="406400" y="356883"/>
                  </a:lnTo>
                  <a:lnTo>
                    <a:pt x="406400" y="560083"/>
                  </a:lnTo>
                  <a:lnTo>
                    <a:pt x="812800" y="280041"/>
                  </a:lnTo>
                  <a:close/>
                </a:path>
              </a:pathLst>
            </a:custGeom>
            <a:solidFill>
              <a:srgbClr val="D47B54"/>
            </a:solidFill>
          </p:spPr>
        </p:sp>
        <p:sp>
          <p:nvSpPr>
            <p:cNvPr id="17" name="TextBox 17"/>
            <p:cNvSpPr txBox="1"/>
            <p:nvPr/>
          </p:nvSpPr>
          <p:spPr>
            <a:xfrm>
              <a:off x="0" y="174625"/>
              <a:ext cx="711200" cy="182258"/>
            </a:xfrm>
            <a:prstGeom prst="rect">
              <a:avLst/>
            </a:prstGeom>
          </p:spPr>
          <p:txBody>
            <a:bodyPr lIns="50800" tIns="50800" rIns="50800" bIns="50800" rtlCol="0" anchor="ctr"/>
            <a:lstStyle/>
            <a:p>
              <a:pPr algn="ctr">
                <a:lnSpc>
                  <a:spcPts val="1960"/>
                </a:lnSpc>
              </a:pPr>
              <a:endParaRPr/>
            </a:p>
          </p:txBody>
        </p:sp>
      </p:grpSp>
      <p:sp>
        <p:nvSpPr>
          <p:cNvPr id="18" name="Freeform 18"/>
          <p:cNvSpPr/>
          <p:nvPr/>
        </p:nvSpPr>
        <p:spPr>
          <a:xfrm>
            <a:off x="11584814" y="2990541"/>
            <a:ext cx="5881999" cy="6286800"/>
          </a:xfrm>
          <a:custGeom>
            <a:avLst/>
            <a:gdLst/>
            <a:ahLst/>
            <a:cxnLst/>
            <a:rect l="l" t="t" r="r" b="b"/>
            <a:pathLst>
              <a:path w="5881999" h="6286800">
                <a:moveTo>
                  <a:pt x="0" y="0"/>
                </a:moveTo>
                <a:lnTo>
                  <a:pt x="5881999" y="0"/>
                </a:lnTo>
                <a:lnTo>
                  <a:pt x="5881999" y="6286800"/>
                </a:lnTo>
                <a:lnTo>
                  <a:pt x="0" y="6286800"/>
                </a:lnTo>
                <a:lnTo>
                  <a:pt x="0" y="0"/>
                </a:lnTo>
                <a:close/>
              </a:path>
            </a:pathLst>
          </a:custGeom>
          <a:blipFill>
            <a:blip r:embed="rId4" cstate="print"/>
            <a:stretch>
              <a:fillRect/>
            </a:stretch>
          </a:blipFill>
        </p:spPr>
      </p:sp>
      <p:sp>
        <p:nvSpPr>
          <p:cNvPr id="19" name="TextBox 19"/>
          <p:cNvSpPr txBox="1"/>
          <p:nvPr/>
        </p:nvSpPr>
        <p:spPr>
          <a:xfrm>
            <a:off x="445331" y="847416"/>
            <a:ext cx="16509018" cy="1933575"/>
          </a:xfrm>
          <a:prstGeom prst="rect">
            <a:avLst/>
          </a:prstGeom>
        </p:spPr>
        <p:txBody>
          <a:bodyPr lIns="0" tIns="0" rIns="0" bIns="0" rtlCol="0" anchor="t">
            <a:spAutoFit/>
          </a:bodyPr>
          <a:lstStyle/>
          <a:p>
            <a:pPr algn="ctr">
              <a:lnSpc>
                <a:spcPts val="7656"/>
              </a:lnSpc>
            </a:pPr>
            <a:r>
              <a:rPr lang="en-US" sz="6380">
                <a:solidFill>
                  <a:srgbClr val="664C25"/>
                </a:solidFill>
                <a:latin typeface="Fredoka Bold"/>
              </a:rPr>
              <a:t>Operatorii/grupurile de operatori se pot înregistra la DAJ / DAMB astfel:</a:t>
            </a:r>
          </a:p>
        </p:txBody>
      </p:sp>
      <p:sp>
        <p:nvSpPr>
          <p:cNvPr id="20" name="TextBox 20"/>
          <p:cNvSpPr txBox="1"/>
          <p:nvPr/>
        </p:nvSpPr>
        <p:spPr>
          <a:xfrm>
            <a:off x="1345022" y="6048802"/>
            <a:ext cx="8795825" cy="2772342"/>
          </a:xfrm>
          <a:prstGeom prst="rect">
            <a:avLst/>
          </a:prstGeom>
        </p:spPr>
        <p:txBody>
          <a:bodyPr lIns="0" tIns="0" rIns="0" bIns="0" rtlCol="0" anchor="t">
            <a:spAutoFit/>
          </a:bodyPr>
          <a:lstStyle/>
          <a:p>
            <a:pPr>
              <a:lnSpc>
                <a:spcPts val="2628"/>
              </a:lnSpc>
            </a:pPr>
            <a:r>
              <a:rPr lang="en-US" sz="1877" u="sng">
                <a:solidFill>
                  <a:srgbClr val="664C25"/>
                </a:solidFill>
                <a:latin typeface="Open Sans Bold"/>
              </a:rPr>
              <a:t>prin asociaţiile profesionale legal constituite</a:t>
            </a:r>
            <a:r>
              <a:rPr lang="en-US" sz="1877">
                <a:solidFill>
                  <a:srgbClr val="664C25"/>
                </a:solidFill>
                <a:latin typeface="Open Sans Bold"/>
              </a:rPr>
              <a:t> sau </a:t>
            </a:r>
            <a:r>
              <a:rPr lang="en-US" sz="1877" u="sng">
                <a:solidFill>
                  <a:srgbClr val="664C25"/>
                </a:solidFill>
                <a:latin typeface="Open Sans Bold"/>
              </a:rPr>
              <a:t>prin organismele de control în domeniul agriculturii ecologice</a:t>
            </a:r>
            <a:r>
              <a:rPr lang="en-US" sz="1877">
                <a:solidFill>
                  <a:srgbClr val="664C25"/>
                </a:solidFill>
                <a:latin typeface="Open Sans Bold"/>
              </a:rPr>
              <a:t>, în situaţia în care operatorul/grupul de operatori alege această opţiune. Acestea pot depune documentele operatorilor/grupurilor de operatori în format fizic sau le transmit prin poştă/curier ori în format electronic prin e-mail/fax, utilizând semnătura electronică a reprezentantului legal al asociaţiei/organismului de control sau a persoanei împuternicite.</a:t>
            </a:r>
          </a:p>
          <a:p>
            <a:pPr>
              <a:lnSpc>
                <a:spcPts val="3608"/>
              </a:lnSpc>
              <a:spcBef>
                <a:spcPct val="0"/>
              </a:spcBef>
            </a:pP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B19C83"/>
        </a:solidFill>
        <a:effectLst/>
      </p:bgPr>
    </p:bg>
    <p:spTree>
      <p:nvGrpSpPr>
        <p:cNvPr id="1" name=""/>
        <p:cNvGrpSpPr/>
        <p:nvPr/>
      </p:nvGrpSpPr>
      <p:grpSpPr>
        <a:xfrm>
          <a:off x="0" y="0"/>
          <a:ext cx="0" cy="0"/>
          <a:chOff x="0" y="0"/>
          <a:chExt cx="0" cy="0"/>
        </a:xfrm>
      </p:grpSpPr>
      <p:grpSp>
        <p:nvGrpSpPr>
          <p:cNvPr id="2" name="Group 2"/>
          <p:cNvGrpSpPr/>
          <p:nvPr/>
        </p:nvGrpSpPr>
        <p:grpSpPr>
          <a:xfrm>
            <a:off x="-6525753" y="-4816830"/>
            <a:ext cx="40944222" cy="19316187"/>
            <a:chOff x="0" y="0"/>
            <a:chExt cx="54592296" cy="25754916"/>
          </a:xfrm>
        </p:grpSpPr>
        <p:sp>
          <p:nvSpPr>
            <p:cNvPr id="3" name="Freeform 3"/>
            <p:cNvSpPr/>
            <p:nvPr/>
          </p:nvSpPr>
          <p:spPr>
            <a:xfrm>
              <a:off x="19437076" y="5217202"/>
              <a:ext cx="19794344" cy="10077121"/>
            </a:xfrm>
            <a:custGeom>
              <a:avLst/>
              <a:gdLst/>
              <a:ahLst/>
              <a:cxnLst/>
              <a:rect l="l" t="t" r="r" b="b"/>
              <a:pathLst>
                <a:path w="19794344" h="10077121">
                  <a:moveTo>
                    <a:pt x="0" y="0"/>
                  </a:moveTo>
                  <a:lnTo>
                    <a:pt x="19794343" y="0"/>
                  </a:lnTo>
                  <a:lnTo>
                    <a:pt x="19794343" y="10077121"/>
                  </a:lnTo>
                  <a:lnTo>
                    <a:pt x="0" y="10077121"/>
                  </a:lnTo>
                  <a:lnTo>
                    <a:pt x="0" y="0"/>
                  </a:lnTo>
                  <a:close/>
                </a:path>
              </a:pathLst>
            </a:custGeom>
            <a:blipFill>
              <a:blip r:embed="rId2" cstate="print">
                <a:alphaModFix amt="19999"/>
                <a:extLst>
                  <a:ext uri="{96DAC541-7B7A-43D3-8B79-37D633B846F1}">
                    <asvg:svgBlip xmlns:asvg="http://schemas.microsoft.com/office/drawing/2016/SVG/main" r:embed="rId3"/>
                  </a:ext>
                </a:extLst>
              </a:blip>
              <a:stretch>
                <a:fillRect/>
              </a:stretch>
            </a:blipFill>
          </p:spPr>
        </p:sp>
        <p:sp>
          <p:nvSpPr>
            <p:cNvPr id="4" name="Freeform 4"/>
            <p:cNvSpPr/>
            <p:nvPr/>
          </p:nvSpPr>
          <p:spPr>
            <a:xfrm>
              <a:off x="15417779" y="10363231"/>
              <a:ext cx="19794344" cy="10077121"/>
            </a:xfrm>
            <a:custGeom>
              <a:avLst/>
              <a:gdLst/>
              <a:ahLst/>
              <a:cxnLst/>
              <a:rect l="l" t="t" r="r" b="b"/>
              <a:pathLst>
                <a:path w="19794344" h="10077121">
                  <a:moveTo>
                    <a:pt x="0" y="0"/>
                  </a:moveTo>
                  <a:lnTo>
                    <a:pt x="19794344" y="0"/>
                  </a:lnTo>
                  <a:lnTo>
                    <a:pt x="19794344" y="10077120"/>
                  </a:lnTo>
                  <a:lnTo>
                    <a:pt x="0" y="10077120"/>
                  </a:lnTo>
                  <a:lnTo>
                    <a:pt x="0" y="0"/>
                  </a:lnTo>
                  <a:close/>
                </a:path>
              </a:pathLst>
            </a:custGeom>
            <a:blipFill>
              <a:blip r:embed="rId2" cstate="print">
                <a:alphaModFix amt="19999"/>
                <a:extLst>
                  <a:ext uri="{96DAC541-7B7A-43D3-8B79-37D633B846F1}">
                    <asvg:svgBlip xmlns:asvg="http://schemas.microsoft.com/office/drawing/2016/SVG/main" r:embed="rId3"/>
                  </a:ext>
                </a:extLst>
              </a:blip>
              <a:stretch>
                <a:fillRect/>
              </a:stretch>
            </a:blipFill>
          </p:spPr>
        </p:sp>
        <p:sp>
          <p:nvSpPr>
            <p:cNvPr id="5" name="Freeform 5"/>
            <p:cNvSpPr/>
            <p:nvPr/>
          </p:nvSpPr>
          <p:spPr>
            <a:xfrm>
              <a:off x="10730735" y="15677796"/>
              <a:ext cx="19794344" cy="10077121"/>
            </a:xfrm>
            <a:custGeom>
              <a:avLst/>
              <a:gdLst/>
              <a:ahLst/>
              <a:cxnLst/>
              <a:rect l="l" t="t" r="r" b="b"/>
              <a:pathLst>
                <a:path w="19794344" h="10077121">
                  <a:moveTo>
                    <a:pt x="0" y="0"/>
                  </a:moveTo>
                  <a:lnTo>
                    <a:pt x="19794344" y="0"/>
                  </a:lnTo>
                  <a:lnTo>
                    <a:pt x="19794344" y="10077120"/>
                  </a:lnTo>
                  <a:lnTo>
                    <a:pt x="0" y="10077120"/>
                  </a:lnTo>
                  <a:lnTo>
                    <a:pt x="0" y="0"/>
                  </a:lnTo>
                  <a:close/>
                </a:path>
              </a:pathLst>
            </a:custGeom>
            <a:blipFill>
              <a:blip r:embed="rId2" cstate="print">
                <a:alphaModFix amt="19999"/>
                <a:extLst>
                  <a:ext uri="{96DAC541-7B7A-43D3-8B79-37D633B846F1}">
                    <asvg:svgBlip xmlns:asvg="http://schemas.microsoft.com/office/drawing/2016/SVG/main" r:embed="rId3"/>
                  </a:ext>
                </a:extLst>
              </a:blip>
              <a:stretch>
                <a:fillRect/>
              </a:stretch>
            </a:blipFill>
          </p:spPr>
        </p:sp>
        <p:sp>
          <p:nvSpPr>
            <p:cNvPr id="6" name="Freeform 6"/>
            <p:cNvSpPr/>
            <p:nvPr/>
          </p:nvSpPr>
          <p:spPr>
            <a:xfrm>
              <a:off x="34797952" y="15528791"/>
              <a:ext cx="19794344" cy="10077121"/>
            </a:xfrm>
            <a:custGeom>
              <a:avLst/>
              <a:gdLst/>
              <a:ahLst/>
              <a:cxnLst/>
              <a:rect l="l" t="t" r="r" b="b"/>
              <a:pathLst>
                <a:path w="19794344" h="10077121">
                  <a:moveTo>
                    <a:pt x="0" y="0"/>
                  </a:moveTo>
                  <a:lnTo>
                    <a:pt x="19794344" y="0"/>
                  </a:lnTo>
                  <a:lnTo>
                    <a:pt x="19794344" y="10077121"/>
                  </a:lnTo>
                  <a:lnTo>
                    <a:pt x="0" y="10077121"/>
                  </a:lnTo>
                  <a:lnTo>
                    <a:pt x="0" y="0"/>
                  </a:lnTo>
                  <a:close/>
                </a:path>
              </a:pathLst>
            </a:custGeom>
            <a:blipFill>
              <a:blip r:embed="rId4" cstate="print">
                <a:alphaModFix amt="19999"/>
                <a:extLst>
                  <a:ext uri="{96DAC541-7B7A-43D3-8B79-37D633B846F1}">
                    <asvg:svgBlip xmlns:asvg="http://schemas.microsoft.com/office/drawing/2016/SVG/main" r:embed="rId5"/>
                  </a:ext>
                </a:extLst>
              </a:blip>
              <a:stretch>
                <a:fillRect/>
              </a:stretch>
            </a:blipFill>
          </p:spPr>
        </p:sp>
        <p:sp>
          <p:nvSpPr>
            <p:cNvPr id="7" name="Freeform 7"/>
            <p:cNvSpPr/>
            <p:nvPr/>
          </p:nvSpPr>
          <p:spPr>
            <a:xfrm>
              <a:off x="0" y="0"/>
              <a:ext cx="19794344" cy="10077121"/>
            </a:xfrm>
            <a:custGeom>
              <a:avLst/>
              <a:gdLst/>
              <a:ahLst/>
              <a:cxnLst/>
              <a:rect l="l" t="t" r="r" b="b"/>
              <a:pathLst>
                <a:path w="19794344" h="10077121">
                  <a:moveTo>
                    <a:pt x="0" y="0"/>
                  </a:moveTo>
                  <a:lnTo>
                    <a:pt x="19794344" y="0"/>
                  </a:lnTo>
                  <a:lnTo>
                    <a:pt x="19794344" y="10077121"/>
                  </a:lnTo>
                  <a:lnTo>
                    <a:pt x="0" y="10077121"/>
                  </a:lnTo>
                  <a:lnTo>
                    <a:pt x="0" y="0"/>
                  </a:lnTo>
                  <a:close/>
                </a:path>
              </a:pathLst>
            </a:custGeom>
            <a:blipFill>
              <a:blip r:embed="rId2" cstate="print">
                <a:alphaModFix amt="19999"/>
                <a:extLst>
                  <a:ext uri="{96DAC541-7B7A-43D3-8B79-37D633B846F1}">
                    <asvg:svgBlip xmlns:asvg="http://schemas.microsoft.com/office/drawing/2016/SVG/main" r:embed="rId3"/>
                  </a:ext>
                </a:extLst>
              </a:blip>
              <a:stretch>
                <a:fillRect/>
              </a:stretch>
            </a:blipFill>
          </p:spPr>
        </p:sp>
      </p:grpSp>
      <p:grpSp>
        <p:nvGrpSpPr>
          <p:cNvPr id="8" name="Group 8"/>
          <p:cNvGrpSpPr/>
          <p:nvPr/>
        </p:nvGrpSpPr>
        <p:grpSpPr>
          <a:xfrm>
            <a:off x="506020" y="441797"/>
            <a:ext cx="17275959" cy="9403406"/>
            <a:chOff x="0" y="0"/>
            <a:chExt cx="4452367" cy="2423450"/>
          </a:xfrm>
        </p:grpSpPr>
        <p:sp>
          <p:nvSpPr>
            <p:cNvPr id="9" name="Freeform 9"/>
            <p:cNvSpPr/>
            <p:nvPr/>
          </p:nvSpPr>
          <p:spPr>
            <a:xfrm>
              <a:off x="0" y="0"/>
              <a:ext cx="4452367" cy="2423450"/>
            </a:xfrm>
            <a:custGeom>
              <a:avLst/>
              <a:gdLst/>
              <a:ahLst/>
              <a:cxnLst/>
              <a:rect l="l" t="t" r="r" b="b"/>
              <a:pathLst>
                <a:path w="4452367" h="2423450">
                  <a:moveTo>
                    <a:pt x="4327907" y="2423450"/>
                  </a:moveTo>
                  <a:lnTo>
                    <a:pt x="124460" y="2423450"/>
                  </a:lnTo>
                  <a:cubicBezTo>
                    <a:pt x="55880" y="2423450"/>
                    <a:pt x="0" y="2367570"/>
                    <a:pt x="0" y="2298990"/>
                  </a:cubicBezTo>
                  <a:lnTo>
                    <a:pt x="0" y="124460"/>
                  </a:lnTo>
                  <a:cubicBezTo>
                    <a:pt x="0" y="55880"/>
                    <a:pt x="55880" y="0"/>
                    <a:pt x="124460" y="0"/>
                  </a:cubicBezTo>
                  <a:lnTo>
                    <a:pt x="4327908" y="0"/>
                  </a:lnTo>
                  <a:cubicBezTo>
                    <a:pt x="4396487" y="0"/>
                    <a:pt x="4452367" y="55880"/>
                    <a:pt x="4452367" y="124460"/>
                  </a:cubicBezTo>
                  <a:lnTo>
                    <a:pt x="4452367" y="2298990"/>
                  </a:lnTo>
                  <a:cubicBezTo>
                    <a:pt x="4452367" y="2367570"/>
                    <a:pt x="4396487" y="2423450"/>
                    <a:pt x="4327908" y="2423450"/>
                  </a:cubicBezTo>
                  <a:close/>
                </a:path>
              </a:pathLst>
            </a:custGeom>
            <a:solidFill>
              <a:srgbClr val="FFFFFF"/>
            </a:solidFill>
          </p:spPr>
        </p:sp>
      </p:grpSp>
      <p:grpSp>
        <p:nvGrpSpPr>
          <p:cNvPr id="10" name="Group 10"/>
          <p:cNvGrpSpPr/>
          <p:nvPr/>
        </p:nvGrpSpPr>
        <p:grpSpPr>
          <a:xfrm>
            <a:off x="11873471" y="1721753"/>
            <a:ext cx="752800" cy="752800"/>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56400"/>
            </a:solidFill>
          </p:spPr>
        </p:sp>
        <p:sp>
          <p:nvSpPr>
            <p:cNvPr id="12" name="TextBox 12"/>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sp>
        <p:nvSpPr>
          <p:cNvPr id="13" name="Freeform 13"/>
          <p:cNvSpPr/>
          <p:nvPr/>
        </p:nvSpPr>
        <p:spPr>
          <a:xfrm rot="-10800000">
            <a:off x="12139626" y="1915173"/>
            <a:ext cx="220491" cy="365960"/>
          </a:xfrm>
          <a:custGeom>
            <a:avLst/>
            <a:gdLst/>
            <a:ahLst/>
            <a:cxnLst/>
            <a:rect l="l" t="t" r="r" b="b"/>
            <a:pathLst>
              <a:path w="220491" h="365960">
                <a:moveTo>
                  <a:pt x="0" y="0"/>
                </a:moveTo>
                <a:lnTo>
                  <a:pt x="220490" y="0"/>
                </a:lnTo>
                <a:lnTo>
                  <a:pt x="220490" y="365960"/>
                </a:lnTo>
                <a:lnTo>
                  <a:pt x="0" y="365960"/>
                </a:lnTo>
                <a:lnTo>
                  <a:pt x="0" y="0"/>
                </a:lnTo>
                <a:close/>
              </a:path>
            </a:pathLst>
          </a:custGeom>
          <a:blipFill>
            <a:blip r:embed="rId6" cstate="print">
              <a:extLst>
                <a:ext uri="{96DAC541-7B7A-43D3-8B79-37D633B846F1}">
                  <asvg:svgBlip xmlns:asvg="http://schemas.microsoft.com/office/drawing/2016/SVG/main" r:embed="rId7"/>
                </a:ext>
              </a:extLst>
            </a:blip>
            <a:stretch>
              <a:fillRect/>
            </a:stretch>
          </a:blipFill>
        </p:spPr>
      </p:sp>
      <p:grpSp>
        <p:nvGrpSpPr>
          <p:cNvPr id="14" name="Group 14"/>
          <p:cNvGrpSpPr/>
          <p:nvPr/>
        </p:nvGrpSpPr>
        <p:grpSpPr>
          <a:xfrm>
            <a:off x="15376965" y="3655067"/>
            <a:ext cx="1310802" cy="1310796"/>
            <a:chOff x="0" y="0"/>
            <a:chExt cx="6350000" cy="6349975"/>
          </a:xfrm>
        </p:grpSpPr>
        <p:sp>
          <p:nvSpPr>
            <p:cNvPr id="15" name="Freeform 15"/>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8" cstate="print"/>
              <a:stretch>
                <a:fillRect l="-25046" r="-25046"/>
              </a:stretch>
            </a:blipFill>
          </p:spPr>
        </p:sp>
      </p:grpSp>
      <p:grpSp>
        <p:nvGrpSpPr>
          <p:cNvPr id="16" name="Group 16"/>
          <p:cNvGrpSpPr/>
          <p:nvPr/>
        </p:nvGrpSpPr>
        <p:grpSpPr>
          <a:xfrm>
            <a:off x="15376965" y="5214213"/>
            <a:ext cx="1310802" cy="1310796"/>
            <a:chOff x="0" y="0"/>
            <a:chExt cx="6350000" cy="6349975"/>
          </a:xfrm>
        </p:grpSpPr>
        <p:sp>
          <p:nvSpPr>
            <p:cNvPr id="17" name="Freeform 17"/>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9" cstate="print"/>
              <a:stretch>
                <a:fillRect l="-25187" r="-25187"/>
              </a:stretch>
            </a:blipFill>
          </p:spPr>
        </p:sp>
      </p:grpSp>
      <p:grpSp>
        <p:nvGrpSpPr>
          <p:cNvPr id="18" name="Group 18"/>
          <p:cNvGrpSpPr/>
          <p:nvPr/>
        </p:nvGrpSpPr>
        <p:grpSpPr>
          <a:xfrm>
            <a:off x="15485384" y="7066757"/>
            <a:ext cx="1310802" cy="1310796"/>
            <a:chOff x="0" y="0"/>
            <a:chExt cx="6350000" cy="6349975"/>
          </a:xfrm>
        </p:grpSpPr>
        <p:sp>
          <p:nvSpPr>
            <p:cNvPr id="19" name="Freeform 19"/>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10" cstate="print"/>
              <a:stretch>
                <a:fillRect l="-57291" r="-42055" b="-22848"/>
              </a:stretch>
            </a:blipFill>
          </p:spPr>
        </p:sp>
      </p:grpSp>
      <p:sp>
        <p:nvSpPr>
          <p:cNvPr id="20" name="AutoShape 20"/>
          <p:cNvSpPr/>
          <p:nvPr/>
        </p:nvSpPr>
        <p:spPr>
          <a:xfrm>
            <a:off x="5980559" y="3018850"/>
            <a:ext cx="9504824" cy="0"/>
          </a:xfrm>
          <a:prstGeom prst="line">
            <a:avLst/>
          </a:prstGeom>
          <a:ln w="123825" cap="rnd">
            <a:solidFill>
              <a:srgbClr val="664C25"/>
            </a:solidFill>
            <a:prstDash val="sysDash"/>
            <a:headEnd type="none" w="sm" len="sm"/>
            <a:tailEnd type="none" w="sm" len="sm"/>
          </a:ln>
        </p:spPr>
      </p:sp>
      <p:sp>
        <p:nvSpPr>
          <p:cNvPr id="21" name="TextBox 21"/>
          <p:cNvSpPr txBox="1"/>
          <p:nvPr/>
        </p:nvSpPr>
        <p:spPr>
          <a:xfrm>
            <a:off x="5980559" y="1263573"/>
            <a:ext cx="5554271" cy="828675"/>
          </a:xfrm>
          <a:prstGeom prst="rect">
            <a:avLst/>
          </a:prstGeom>
        </p:spPr>
        <p:txBody>
          <a:bodyPr lIns="0" tIns="0" rIns="0" bIns="0" rtlCol="0" anchor="t">
            <a:spAutoFit/>
          </a:bodyPr>
          <a:lstStyle/>
          <a:p>
            <a:pPr>
              <a:lnSpc>
                <a:spcPts val="6655"/>
              </a:lnSpc>
            </a:pPr>
            <a:r>
              <a:rPr lang="en-US" sz="5546">
                <a:solidFill>
                  <a:srgbClr val="664C25"/>
                </a:solidFill>
                <a:latin typeface="Open Sans Bold"/>
              </a:rPr>
              <a:t>Ce urmează?</a:t>
            </a:r>
          </a:p>
        </p:txBody>
      </p:sp>
      <p:sp>
        <p:nvSpPr>
          <p:cNvPr id="22" name="TextBox 22"/>
          <p:cNvSpPr txBox="1"/>
          <p:nvPr/>
        </p:nvSpPr>
        <p:spPr>
          <a:xfrm>
            <a:off x="3486684" y="3430645"/>
            <a:ext cx="8795825" cy="2438967"/>
          </a:xfrm>
          <a:prstGeom prst="rect">
            <a:avLst/>
          </a:prstGeom>
        </p:spPr>
        <p:txBody>
          <a:bodyPr lIns="0" tIns="0" rIns="0" bIns="0" rtlCol="0" anchor="t">
            <a:spAutoFit/>
          </a:bodyPr>
          <a:lstStyle/>
          <a:p>
            <a:pPr>
              <a:lnSpc>
                <a:spcPts val="2628"/>
              </a:lnSpc>
            </a:pPr>
            <a:r>
              <a:rPr lang="en-US" sz="1877">
                <a:solidFill>
                  <a:srgbClr val="664C25"/>
                </a:solidFill>
                <a:latin typeface="Open Sans Bold"/>
              </a:rPr>
              <a:t>În situaţia depistării unor neconcordanţe, după înregistrarea activităţii operatorilor/grupurilor de operatori, DAJ/DAMB notifică operatorul/grupul de operatori /asociaţia /organismul de control în vederea remedierii neconcordanţelor. Operatorul /grupul de operatori /asociaţia/organismul de control are obligaţia să remedieze neconcordanţele în termen de 7 zile de la primirea notificării.</a:t>
            </a:r>
          </a:p>
          <a:p>
            <a:pPr>
              <a:lnSpc>
                <a:spcPts val="3608"/>
              </a:lnSpc>
              <a:spcBef>
                <a:spcPct val="0"/>
              </a:spcBef>
            </a:pPr>
            <a:endParaRPr/>
          </a:p>
        </p:txBody>
      </p:sp>
      <p:grpSp>
        <p:nvGrpSpPr>
          <p:cNvPr id="23" name="Group 23"/>
          <p:cNvGrpSpPr/>
          <p:nvPr/>
        </p:nvGrpSpPr>
        <p:grpSpPr>
          <a:xfrm>
            <a:off x="-4028200" y="6257594"/>
            <a:ext cx="10226866" cy="10226866"/>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19C83"/>
            </a:solidFill>
          </p:spPr>
        </p:sp>
        <p:sp>
          <p:nvSpPr>
            <p:cNvPr id="25" name="TextBox 25"/>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sp>
        <p:nvSpPr>
          <p:cNvPr id="26" name="Freeform 26"/>
          <p:cNvSpPr/>
          <p:nvPr/>
        </p:nvSpPr>
        <p:spPr>
          <a:xfrm rot="-2945637">
            <a:off x="819399" y="7334736"/>
            <a:ext cx="2750837" cy="2085635"/>
          </a:xfrm>
          <a:custGeom>
            <a:avLst/>
            <a:gdLst/>
            <a:ahLst/>
            <a:cxnLst/>
            <a:rect l="l" t="t" r="r" b="b"/>
            <a:pathLst>
              <a:path w="2750837" h="2085635">
                <a:moveTo>
                  <a:pt x="0" y="0"/>
                </a:moveTo>
                <a:lnTo>
                  <a:pt x="2750837" y="0"/>
                </a:lnTo>
                <a:lnTo>
                  <a:pt x="2750837" y="2085635"/>
                </a:lnTo>
                <a:lnTo>
                  <a:pt x="0" y="2085635"/>
                </a:lnTo>
                <a:lnTo>
                  <a:pt x="0" y="0"/>
                </a:lnTo>
                <a:close/>
              </a:path>
            </a:pathLst>
          </a:custGeom>
          <a:blipFill>
            <a:blip r:embed="rId11" cstate="print">
              <a:extLst>
                <a:ext uri="{96DAC541-7B7A-43D3-8B79-37D633B846F1}">
                  <asvg:svgBlip xmlns:asvg="http://schemas.microsoft.com/office/drawing/2016/SVG/main" r:embed="rId12"/>
                </a:ext>
              </a:extLst>
            </a:blip>
            <a:stretch>
              <a:fillRect/>
            </a:stretch>
          </a:blipFill>
        </p:spPr>
      </p:sp>
      <p:sp>
        <p:nvSpPr>
          <p:cNvPr id="27" name="TextBox 27"/>
          <p:cNvSpPr txBox="1"/>
          <p:nvPr/>
        </p:nvSpPr>
        <p:spPr>
          <a:xfrm>
            <a:off x="5736211" y="6008527"/>
            <a:ext cx="8795825" cy="1772217"/>
          </a:xfrm>
          <a:prstGeom prst="rect">
            <a:avLst/>
          </a:prstGeom>
        </p:spPr>
        <p:txBody>
          <a:bodyPr lIns="0" tIns="0" rIns="0" bIns="0" rtlCol="0" anchor="t">
            <a:spAutoFit/>
          </a:bodyPr>
          <a:lstStyle/>
          <a:p>
            <a:pPr>
              <a:lnSpc>
                <a:spcPts val="2628"/>
              </a:lnSpc>
            </a:pPr>
            <a:r>
              <a:rPr lang="en-US" sz="1877">
                <a:solidFill>
                  <a:srgbClr val="664C25"/>
                </a:solidFill>
                <a:latin typeface="Open Sans Bold"/>
              </a:rPr>
              <a:t>Completarea fişelor de înregistrare, ale căror modele sunt prevăzute în anexele nr. 1-8 din Ordinul MADR nr. 45/2022, se face utilizând nomenclatoarele disponibile pe pagina de internet www.madr.ro, la secţiunea "agricultură ecologică", precum şi la sediile DAJ/DAMB.</a:t>
            </a:r>
          </a:p>
          <a:p>
            <a:pPr>
              <a:lnSpc>
                <a:spcPts val="3608"/>
              </a:lnSpc>
              <a:spcBef>
                <a:spcPct val="0"/>
              </a:spcBef>
            </a:pPr>
            <a:endParaRPr/>
          </a:p>
        </p:txBody>
      </p:sp>
      <p:sp>
        <p:nvSpPr>
          <p:cNvPr id="28" name="Freeform 28"/>
          <p:cNvSpPr/>
          <p:nvPr/>
        </p:nvSpPr>
        <p:spPr>
          <a:xfrm rot="3290755">
            <a:off x="1615055" y="1741279"/>
            <a:ext cx="1650094" cy="1398079"/>
          </a:xfrm>
          <a:custGeom>
            <a:avLst/>
            <a:gdLst/>
            <a:ahLst/>
            <a:cxnLst/>
            <a:rect l="l" t="t" r="r" b="b"/>
            <a:pathLst>
              <a:path w="1650094" h="1398079">
                <a:moveTo>
                  <a:pt x="0" y="0"/>
                </a:moveTo>
                <a:lnTo>
                  <a:pt x="1650094" y="0"/>
                </a:lnTo>
                <a:lnTo>
                  <a:pt x="1650094" y="1398080"/>
                </a:lnTo>
                <a:lnTo>
                  <a:pt x="0" y="1398080"/>
                </a:lnTo>
                <a:lnTo>
                  <a:pt x="0" y="0"/>
                </a:lnTo>
                <a:close/>
              </a:path>
            </a:pathLst>
          </a:custGeom>
          <a:blipFill>
            <a:blip r:embed="rId13" cstate="print">
              <a:extLst>
                <a:ext uri="{96DAC541-7B7A-43D3-8B79-37D633B846F1}">
                  <asvg:svgBlip xmlns:asvg="http://schemas.microsoft.com/office/drawing/2016/SVG/main" r:embed="rId14"/>
                </a:ext>
              </a:extLst>
            </a:blip>
            <a:stretch>
              <a:fillRect/>
            </a:stretch>
          </a:blipFill>
        </p:spPr>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750204"/>
            <a:ext cx="18288000" cy="11037204"/>
            <a:chOff x="0" y="0"/>
            <a:chExt cx="4816593" cy="2906918"/>
          </a:xfrm>
        </p:grpSpPr>
        <p:sp>
          <p:nvSpPr>
            <p:cNvPr id="3" name="Freeform 3"/>
            <p:cNvSpPr/>
            <p:nvPr/>
          </p:nvSpPr>
          <p:spPr>
            <a:xfrm>
              <a:off x="0" y="0"/>
              <a:ext cx="4816592" cy="2906918"/>
            </a:xfrm>
            <a:custGeom>
              <a:avLst/>
              <a:gdLst/>
              <a:ahLst/>
              <a:cxnLst/>
              <a:rect l="l" t="t" r="r" b="b"/>
              <a:pathLst>
                <a:path w="4816592" h="2906918">
                  <a:moveTo>
                    <a:pt x="0" y="0"/>
                  </a:moveTo>
                  <a:lnTo>
                    <a:pt x="4816592" y="0"/>
                  </a:lnTo>
                  <a:lnTo>
                    <a:pt x="4816592" y="2906918"/>
                  </a:lnTo>
                  <a:lnTo>
                    <a:pt x="0" y="2906918"/>
                  </a:lnTo>
                  <a:close/>
                </a:path>
              </a:pathLst>
            </a:custGeom>
            <a:solidFill>
              <a:srgbClr val="EFE5D8"/>
            </a:solidFill>
          </p:spPr>
        </p:sp>
        <p:sp>
          <p:nvSpPr>
            <p:cNvPr id="4" name="TextBox 4"/>
            <p:cNvSpPr txBox="1"/>
            <p:nvPr/>
          </p:nvSpPr>
          <p:spPr>
            <a:xfrm>
              <a:off x="0" y="-28575"/>
              <a:ext cx="4816593" cy="2935493"/>
            </a:xfrm>
            <a:prstGeom prst="rect">
              <a:avLst/>
            </a:prstGeom>
          </p:spPr>
          <p:txBody>
            <a:bodyPr lIns="50800" tIns="50800" rIns="50800" bIns="50800" rtlCol="0" anchor="ctr"/>
            <a:lstStyle/>
            <a:p>
              <a:pPr algn="ctr">
                <a:lnSpc>
                  <a:spcPts val="1960"/>
                </a:lnSpc>
              </a:pPr>
              <a:endParaRPr/>
            </a:p>
          </p:txBody>
        </p:sp>
      </p:grpSp>
      <p:grpSp>
        <p:nvGrpSpPr>
          <p:cNvPr id="5" name="Group 5"/>
          <p:cNvGrpSpPr/>
          <p:nvPr/>
        </p:nvGrpSpPr>
        <p:grpSpPr>
          <a:xfrm>
            <a:off x="0" y="0"/>
            <a:ext cx="40944222" cy="19316187"/>
            <a:chOff x="0" y="0"/>
            <a:chExt cx="54592296" cy="25754916"/>
          </a:xfrm>
        </p:grpSpPr>
        <p:sp>
          <p:nvSpPr>
            <p:cNvPr id="6" name="Freeform 6"/>
            <p:cNvSpPr/>
            <p:nvPr/>
          </p:nvSpPr>
          <p:spPr>
            <a:xfrm>
              <a:off x="19437076" y="5217202"/>
              <a:ext cx="19794344" cy="10077121"/>
            </a:xfrm>
            <a:custGeom>
              <a:avLst/>
              <a:gdLst/>
              <a:ahLst/>
              <a:cxnLst/>
              <a:rect l="l" t="t" r="r" b="b"/>
              <a:pathLst>
                <a:path w="19794344" h="10077121">
                  <a:moveTo>
                    <a:pt x="0" y="0"/>
                  </a:moveTo>
                  <a:lnTo>
                    <a:pt x="19794343" y="0"/>
                  </a:lnTo>
                  <a:lnTo>
                    <a:pt x="19794343" y="10077121"/>
                  </a:lnTo>
                  <a:lnTo>
                    <a:pt x="0" y="10077121"/>
                  </a:lnTo>
                  <a:lnTo>
                    <a:pt x="0" y="0"/>
                  </a:lnTo>
                  <a:close/>
                </a:path>
              </a:pathLst>
            </a:custGeom>
            <a:blipFill>
              <a:blip r:embed="rId2" cstate="print">
                <a:alphaModFix amt="19999"/>
                <a:extLst>
                  <a:ext uri="{96DAC541-7B7A-43D3-8B79-37D633B846F1}">
                    <asvg:svgBlip xmlns:asvg="http://schemas.microsoft.com/office/drawing/2016/SVG/main" r:embed="rId3"/>
                  </a:ext>
                </a:extLst>
              </a:blip>
              <a:stretch>
                <a:fillRect/>
              </a:stretch>
            </a:blipFill>
          </p:spPr>
        </p:sp>
        <p:sp>
          <p:nvSpPr>
            <p:cNvPr id="7" name="Freeform 7"/>
            <p:cNvSpPr/>
            <p:nvPr/>
          </p:nvSpPr>
          <p:spPr>
            <a:xfrm>
              <a:off x="15417779" y="10363231"/>
              <a:ext cx="19794344" cy="10077121"/>
            </a:xfrm>
            <a:custGeom>
              <a:avLst/>
              <a:gdLst/>
              <a:ahLst/>
              <a:cxnLst/>
              <a:rect l="l" t="t" r="r" b="b"/>
              <a:pathLst>
                <a:path w="19794344" h="10077121">
                  <a:moveTo>
                    <a:pt x="0" y="0"/>
                  </a:moveTo>
                  <a:lnTo>
                    <a:pt x="19794344" y="0"/>
                  </a:lnTo>
                  <a:lnTo>
                    <a:pt x="19794344" y="10077120"/>
                  </a:lnTo>
                  <a:lnTo>
                    <a:pt x="0" y="10077120"/>
                  </a:lnTo>
                  <a:lnTo>
                    <a:pt x="0" y="0"/>
                  </a:lnTo>
                  <a:close/>
                </a:path>
              </a:pathLst>
            </a:custGeom>
            <a:blipFill>
              <a:blip r:embed="rId2" cstate="print">
                <a:alphaModFix amt="19999"/>
                <a:extLst>
                  <a:ext uri="{96DAC541-7B7A-43D3-8B79-37D633B846F1}">
                    <asvg:svgBlip xmlns:asvg="http://schemas.microsoft.com/office/drawing/2016/SVG/main" r:embed="rId3"/>
                  </a:ext>
                </a:extLst>
              </a:blip>
              <a:stretch>
                <a:fillRect/>
              </a:stretch>
            </a:blipFill>
          </p:spPr>
        </p:sp>
        <p:sp>
          <p:nvSpPr>
            <p:cNvPr id="8" name="Freeform 8"/>
            <p:cNvSpPr/>
            <p:nvPr/>
          </p:nvSpPr>
          <p:spPr>
            <a:xfrm>
              <a:off x="10730735" y="15677796"/>
              <a:ext cx="19794344" cy="10077121"/>
            </a:xfrm>
            <a:custGeom>
              <a:avLst/>
              <a:gdLst/>
              <a:ahLst/>
              <a:cxnLst/>
              <a:rect l="l" t="t" r="r" b="b"/>
              <a:pathLst>
                <a:path w="19794344" h="10077121">
                  <a:moveTo>
                    <a:pt x="0" y="0"/>
                  </a:moveTo>
                  <a:lnTo>
                    <a:pt x="19794344" y="0"/>
                  </a:lnTo>
                  <a:lnTo>
                    <a:pt x="19794344" y="10077120"/>
                  </a:lnTo>
                  <a:lnTo>
                    <a:pt x="0" y="10077120"/>
                  </a:lnTo>
                  <a:lnTo>
                    <a:pt x="0" y="0"/>
                  </a:lnTo>
                  <a:close/>
                </a:path>
              </a:pathLst>
            </a:custGeom>
            <a:blipFill>
              <a:blip r:embed="rId2" cstate="print">
                <a:alphaModFix amt="19999"/>
                <a:extLst>
                  <a:ext uri="{96DAC541-7B7A-43D3-8B79-37D633B846F1}">
                    <asvg:svgBlip xmlns:asvg="http://schemas.microsoft.com/office/drawing/2016/SVG/main" r:embed="rId3"/>
                  </a:ext>
                </a:extLst>
              </a:blip>
              <a:stretch>
                <a:fillRect/>
              </a:stretch>
            </a:blipFill>
          </p:spPr>
        </p:sp>
        <p:sp>
          <p:nvSpPr>
            <p:cNvPr id="9" name="Freeform 9"/>
            <p:cNvSpPr/>
            <p:nvPr/>
          </p:nvSpPr>
          <p:spPr>
            <a:xfrm>
              <a:off x="34797952" y="15528791"/>
              <a:ext cx="19794344" cy="10077121"/>
            </a:xfrm>
            <a:custGeom>
              <a:avLst/>
              <a:gdLst/>
              <a:ahLst/>
              <a:cxnLst/>
              <a:rect l="l" t="t" r="r" b="b"/>
              <a:pathLst>
                <a:path w="19794344" h="10077121">
                  <a:moveTo>
                    <a:pt x="0" y="0"/>
                  </a:moveTo>
                  <a:lnTo>
                    <a:pt x="19794344" y="0"/>
                  </a:lnTo>
                  <a:lnTo>
                    <a:pt x="19794344" y="10077121"/>
                  </a:lnTo>
                  <a:lnTo>
                    <a:pt x="0" y="10077121"/>
                  </a:lnTo>
                  <a:lnTo>
                    <a:pt x="0" y="0"/>
                  </a:lnTo>
                  <a:close/>
                </a:path>
              </a:pathLst>
            </a:custGeom>
            <a:blipFill>
              <a:blip r:embed="rId2" cstate="print">
                <a:alphaModFix amt="19999"/>
                <a:extLst>
                  <a:ext uri="{96DAC541-7B7A-43D3-8B79-37D633B846F1}">
                    <asvg:svgBlip xmlns:asvg="http://schemas.microsoft.com/office/drawing/2016/SVG/main" r:embed="rId3"/>
                  </a:ext>
                </a:extLst>
              </a:blip>
              <a:stretch>
                <a:fillRect/>
              </a:stretch>
            </a:blipFill>
          </p:spPr>
        </p:sp>
        <p:sp>
          <p:nvSpPr>
            <p:cNvPr id="10" name="Freeform 10"/>
            <p:cNvSpPr/>
            <p:nvPr/>
          </p:nvSpPr>
          <p:spPr>
            <a:xfrm>
              <a:off x="0" y="0"/>
              <a:ext cx="19794344" cy="10077121"/>
            </a:xfrm>
            <a:custGeom>
              <a:avLst/>
              <a:gdLst/>
              <a:ahLst/>
              <a:cxnLst/>
              <a:rect l="l" t="t" r="r" b="b"/>
              <a:pathLst>
                <a:path w="19794344" h="10077121">
                  <a:moveTo>
                    <a:pt x="0" y="0"/>
                  </a:moveTo>
                  <a:lnTo>
                    <a:pt x="19794344" y="0"/>
                  </a:lnTo>
                  <a:lnTo>
                    <a:pt x="19794344" y="10077121"/>
                  </a:lnTo>
                  <a:lnTo>
                    <a:pt x="0" y="10077121"/>
                  </a:lnTo>
                  <a:lnTo>
                    <a:pt x="0" y="0"/>
                  </a:lnTo>
                  <a:close/>
                </a:path>
              </a:pathLst>
            </a:custGeom>
            <a:blipFill>
              <a:blip r:embed="rId2" cstate="print">
                <a:alphaModFix amt="19999"/>
                <a:extLst>
                  <a:ext uri="{96DAC541-7B7A-43D3-8B79-37D633B846F1}">
                    <asvg:svgBlip xmlns:asvg="http://schemas.microsoft.com/office/drawing/2016/SVG/main" r:embed="rId3"/>
                  </a:ext>
                </a:extLst>
              </a:blip>
              <a:stretch>
                <a:fillRect/>
              </a:stretch>
            </a:blipFill>
          </p:spPr>
        </p:sp>
      </p:grpSp>
      <p:sp>
        <p:nvSpPr>
          <p:cNvPr id="11" name="TextBox 11"/>
          <p:cNvSpPr txBox="1"/>
          <p:nvPr/>
        </p:nvSpPr>
        <p:spPr>
          <a:xfrm>
            <a:off x="615877" y="757734"/>
            <a:ext cx="12754726" cy="3114040"/>
          </a:xfrm>
          <a:prstGeom prst="rect">
            <a:avLst/>
          </a:prstGeom>
        </p:spPr>
        <p:txBody>
          <a:bodyPr lIns="0" tIns="0" rIns="0" bIns="0" rtlCol="0" anchor="t">
            <a:spAutoFit/>
          </a:bodyPr>
          <a:lstStyle/>
          <a:p>
            <a:pPr>
              <a:lnSpc>
                <a:spcPts val="3500"/>
              </a:lnSpc>
            </a:pPr>
            <a:r>
              <a:rPr lang="en-US" sz="2500">
                <a:solidFill>
                  <a:srgbClr val="664C25"/>
                </a:solidFill>
                <a:latin typeface="Open Sans Bold"/>
                <a:ea typeface="Open Sans Bold"/>
              </a:rPr>
              <a:t>Operatorii/grupurile de operatori care şi-au înregistrat activitatea în agricultura ecologică pot reveni cu modificări la fişa de înregistrare, prin completarea şi depunerea unei solicitări privind modificarea fişei de înregistrare depusă iniţial, al cărei model este prevăzut în anexa nr. 13 din Ordinul MADR nr. 45/2022. Situaţiile în care se depune solicitarea privind modificarea fișei de înregistrare sunt următoarele (1)﻿:</a:t>
            </a:r>
          </a:p>
          <a:p>
            <a:pPr marL="0" lvl="0" indent="0" algn="l">
              <a:lnSpc>
                <a:spcPts val="3919"/>
              </a:lnSpc>
              <a:spcBef>
                <a:spcPct val="0"/>
              </a:spcBef>
            </a:pPr>
            <a:endParaRPr/>
          </a:p>
        </p:txBody>
      </p:sp>
      <p:sp>
        <p:nvSpPr>
          <p:cNvPr id="12" name="TextBox 12"/>
          <p:cNvSpPr txBox="1"/>
          <p:nvPr/>
        </p:nvSpPr>
        <p:spPr>
          <a:xfrm>
            <a:off x="615877" y="3981130"/>
            <a:ext cx="11323663" cy="6824249"/>
          </a:xfrm>
          <a:prstGeom prst="rect">
            <a:avLst/>
          </a:prstGeom>
        </p:spPr>
        <p:txBody>
          <a:bodyPr lIns="0" tIns="0" rIns="0" bIns="0" rtlCol="0" anchor="t">
            <a:spAutoFit/>
          </a:bodyPr>
          <a:lstStyle/>
          <a:p>
            <a:pPr>
              <a:lnSpc>
                <a:spcPts val="3799"/>
              </a:lnSpc>
            </a:pPr>
            <a:r>
              <a:rPr lang="en-US" sz="1899">
                <a:solidFill>
                  <a:srgbClr val="422304"/>
                </a:solidFill>
                <a:latin typeface="Open Sans Bold"/>
              </a:rPr>
              <a:t>a) operatorul/grupul de operatori are încheiat contract cu un organism de control care nu mai activează pe teritoriul României, ca urmare a renunţării sau a retragerii aprobării de către MADR. Solicitarea, însoţită de contractul încheiat cu noul organism de control, precum şi fişa de înregistrare iniţială se depun la DAJ/DAMB;</a:t>
            </a:r>
          </a:p>
          <a:p>
            <a:pPr>
              <a:lnSpc>
                <a:spcPts val="3799"/>
              </a:lnSpc>
            </a:pPr>
            <a:r>
              <a:rPr lang="en-US" sz="1899">
                <a:solidFill>
                  <a:srgbClr val="422304"/>
                </a:solidFill>
                <a:latin typeface="Open Sans Bold"/>
              </a:rPr>
              <a:t>b) rezilierea contractului cu organismul de control menţionat în fişa de înregistrare, cu depunerea dovezii acestei rezilieri şi încheierea unui contract cu un alt organism de control;</a:t>
            </a:r>
          </a:p>
          <a:p>
            <a:pPr>
              <a:lnSpc>
                <a:spcPts val="3799"/>
              </a:lnSpc>
            </a:pPr>
            <a:r>
              <a:rPr lang="en-US" sz="1899">
                <a:solidFill>
                  <a:srgbClr val="422304"/>
                </a:solidFill>
                <a:latin typeface="Open Sans Bold"/>
              </a:rPr>
              <a:t>c) schimbarea formei de organizare;</a:t>
            </a:r>
          </a:p>
          <a:p>
            <a:pPr>
              <a:lnSpc>
                <a:spcPts val="3799"/>
              </a:lnSpc>
            </a:pPr>
            <a:r>
              <a:rPr lang="en-US" sz="1899">
                <a:solidFill>
                  <a:srgbClr val="422304"/>
                </a:solidFill>
                <a:latin typeface="Open Sans Bold"/>
              </a:rPr>
              <a:t>d) schimbarea numelui, ca urmare a schimbării denumirii exploataţiei, cu/fără modificarea CUI;</a:t>
            </a:r>
          </a:p>
          <a:p>
            <a:pPr>
              <a:lnSpc>
                <a:spcPts val="3799"/>
              </a:lnSpc>
            </a:pPr>
            <a:r>
              <a:rPr lang="en-US" sz="1899">
                <a:solidFill>
                  <a:srgbClr val="422304"/>
                </a:solidFill>
                <a:latin typeface="Open Sans Bold"/>
              </a:rPr>
              <a:t>e) schimbarea administratorului exploataţiei (nume, prenume, CNP) - în cazul persoanelor juridice;</a:t>
            </a:r>
          </a:p>
          <a:p>
            <a:pPr>
              <a:lnSpc>
                <a:spcPts val="3799"/>
              </a:lnSpc>
            </a:pPr>
            <a:r>
              <a:rPr lang="en-US" sz="1899">
                <a:solidFill>
                  <a:srgbClr val="422304"/>
                </a:solidFill>
                <a:latin typeface="Open Sans Bold"/>
              </a:rPr>
              <a:t>f) schimbarea adresei deţinătorului exploataţiei;</a:t>
            </a:r>
          </a:p>
          <a:p>
            <a:pPr>
              <a:lnSpc>
                <a:spcPts val="2608"/>
              </a:lnSpc>
            </a:pPr>
            <a:endParaRPr/>
          </a:p>
          <a:p>
            <a:pPr>
              <a:lnSpc>
                <a:spcPts val="2608"/>
              </a:lnSpc>
            </a:pPr>
            <a:endParaRPr/>
          </a:p>
          <a:p>
            <a:pPr>
              <a:lnSpc>
                <a:spcPts val="3580"/>
              </a:lnSpc>
              <a:spcBef>
                <a:spcPct val="0"/>
              </a:spcBef>
            </a:pPr>
            <a:endParaRPr/>
          </a:p>
        </p:txBody>
      </p:sp>
      <p:sp>
        <p:nvSpPr>
          <p:cNvPr id="13" name="Freeform 13"/>
          <p:cNvSpPr/>
          <p:nvPr/>
        </p:nvSpPr>
        <p:spPr>
          <a:xfrm>
            <a:off x="12068591" y="814884"/>
            <a:ext cx="6046203" cy="8231217"/>
          </a:xfrm>
          <a:custGeom>
            <a:avLst/>
            <a:gdLst/>
            <a:ahLst/>
            <a:cxnLst/>
            <a:rect l="l" t="t" r="r" b="b"/>
            <a:pathLst>
              <a:path w="6046203" h="8231217">
                <a:moveTo>
                  <a:pt x="0" y="0"/>
                </a:moveTo>
                <a:lnTo>
                  <a:pt x="6046203" y="0"/>
                </a:lnTo>
                <a:lnTo>
                  <a:pt x="6046203" y="8231217"/>
                </a:lnTo>
                <a:lnTo>
                  <a:pt x="0" y="8231217"/>
                </a:lnTo>
                <a:lnTo>
                  <a:pt x="0" y="0"/>
                </a:lnTo>
                <a:close/>
              </a:path>
            </a:pathLst>
          </a:custGeom>
          <a:blipFill>
            <a:blip r:embed="rId4" cstate="print">
              <a:extLst>
                <a:ext uri="{96DAC541-7B7A-43D3-8B79-37D633B846F1}">
                  <asvg:svgBlip xmlns:asvg="http://schemas.microsoft.com/office/drawing/2016/SVG/main" r:embed="rId5"/>
                </a:ext>
              </a:extLst>
            </a:blip>
            <a:stretch>
              <a:fillRect/>
            </a:stretch>
          </a:blipFill>
        </p:spPr>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750204"/>
            <a:ext cx="18288000" cy="11037204"/>
            <a:chOff x="0" y="0"/>
            <a:chExt cx="4816593" cy="2906918"/>
          </a:xfrm>
        </p:grpSpPr>
        <p:sp>
          <p:nvSpPr>
            <p:cNvPr id="3" name="Freeform 3"/>
            <p:cNvSpPr/>
            <p:nvPr/>
          </p:nvSpPr>
          <p:spPr>
            <a:xfrm>
              <a:off x="0" y="0"/>
              <a:ext cx="4816592" cy="2906918"/>
            </a:xfrm>
            <a:custGeom>
              <a:avLst/>
              <a:gdLst/>
              <a:ahLst/>
              <a:cxnLst/>
              <a:rect l="l" t="t" r="r" b="b"/>
              <a:pathLst>
                <a:path w="4816592" h="2906918">
                  <a:moveTo>
                    <a:pt x="0" y="0"/>
                  </a:moveTo>
                  <a:lnTo>
                    <a:pt x="4816592" y="0"/>
                  </a:lnTo>
                  <a:lnTo>
                    <a:pt x="4816592" y="2906918"/>
                  </a:lnTo>
                  <a:lnTo>
                    <a:pt x="0" y="2906918"/>
                  </a:lnTo>
                  <a:close/>
                </a:path>
              </a:pathLst>
            </a:custGeom>
            <a:solidFill>
              <a:srgbClr val="EFE5D8"/>
            </a:solidFill>
          </p:spPr>
        </p:sp>
        <p:sp>
          <p:nvSpPr>
            <p:cNvPr id="4" name="TextBox 4"/>
            <p:cNvSpPr txBox="1"/>
            <p:nvPr/>
          </p:nvSpPr>
          <p:spPr>
            <a:xfrm>
              <a:off x="0" y="-28575"/>
              <a:ext cx="4816593" cy="2935493"/>
            </a:xfrm>
            <a:prstGeom prst="rect">
              <a:avLst/>
            </a:prstGeom>
          </p:spPr>
          <p:txBody>
            <a:bodyPr lIns="50800" tIns="50800" rIns="50800" bIns="50800" rtlCol="0" anchor="ctr"/>
            <a:lstStyle/>
            <a:p>
              <a:pPr algn="ctr">
                <a:lnSpc>
                  <a:spcPts val="1960"/>
                </a:lnSpc>
              </a:pPr>
              <a:endParaRPr/>
            </a:p>
          </p:txBody>
        </p:sp>
      </p:grpSp>
      <p:sp>
        <p:nvSpPr>
          <p:cNvPr id="5" name="Freeform 5"/>
          <p:cNvSpPr/>
          <p:nvPr/>
        </p:nvSpPr>
        <p:spPr>
          <a:xfrm>
            <a:off x="82214" y="3640997"/>
            <a:ext cx="5566131" cy="4724246"/>
          </a:xfrm>
          <a:custGeom>
            <a:avLst/>
            <a:gdLst/>
            <a:ahLst/>
            <a:cxnLst/>
            <a:rect l="l" t="t" r="r" b="b"/>
            <a:pathLst>
              <a:path w="5566131" h="4724246">
                <a:moveTo>
                  <a:pt x="0" y="0"/>
                </a:moveTo>
                <a:lnTo>
                  <a:pt x="5566131" y="0"/>
                </a:lnTo>
                <a:lnTo>
                  <a:pt x="5566131" y="4724246"/>
                </a:lnTo>
                <a:lnTo>
                  <a:pt x="0" y="4724246"/>
                </a:lnTo>
                <a:lnTo>
                  <a:pt x="0" y="0"/>
                </a:lnTo>
                <a:close/>
              </a:path>
            </a:pathLst>
          </a:custGeom>
          <a:blipFill>
            <a:blip r:embed="rId2" cstate="print"/>
            <a:stretch>
              <a:fillRect/>
            </a:stretch>
          </a:blipFill>
        </p:spPr>
      </p:sp>
      <p:sp>
        <p:nvSpPr>
          <p:cNvPr id="6" name="TextBox 6"/>
          <p:cNvSpPr txBox="1"/>
          <p:nvPr/>
        </p:nvSpPr>
        <p:spPr>
          <a:xfrm>
            <a:off x="648459" y="845044"/>
            <a:ext cx="16207722" cy="2675890"/>
          </a:xfrm>
          <a:prstGeom prst="rect">
            <a:avLst/>
          </a:prstGeom>
        </p:spPr>
        <p:txBody>
          <a:bodyPr lIns="0" tIns="0" rIns="0" bIns="0" rtlCol="0" anchor="t">
            <a:spAutoFit/>
          </a:bodyPr>
          <a:lstStyle/>
          <a:p>
            <a:pPr>
              <a:lnSpc>
                <a:spcPts val="3500"/>
              </a:lnSpc>
            </a:pPr>
            <a:r>
              <a:rPr lang="en-US" sz="2500">
                <a:solidFill>
                  <a:srgbClr val="664C25"/>
                </a:solidFill>
                <a:latin typeface="Open Sans Bold"/>
                <a:ea typeface="Open Sans Bold"/>
              </a:rPr>
              <a:t>Operatorii/grupurile de operatori care şi-au înregistrat activitatea în agricultura ecologică pot reveni cu modificări la fişa de înregistrare, prin completarea şi depunerea unei solicitări privind modificarea fişei de înregistrare depusă iniţial, al cărei model este prevăzut în anexa nr. 13 din Ordinul MADR nr. 45/2022. Situaţiile în care se depune solicitarea privind modificarea fișei de înregistrare sunt următoarele (2)﻿:</a:t>
            </a:r>
          </a:p>
          <a:p>
            <a:pPr marL="0" lvl="0" indent="0" algn="l">
              <a:lnSpc>
                <a:spcPts val="3919"/>
              </a:lnSpc>
              <a:spcBef>
                <a:spcPct val="0"/>
              </a:spcBef>
            </a:pPr>
            <a:endParaRPr/>
          </a:p>
        </p:txBody>
      </p:sp>
      <p:sp>
        <p:nvSpPr>
          <p:cNvPr id="7" name="TextBox 7"/>
          <p:cNvSpPr txBox="1"/>
          <p:nvPr/>
        </p:nvSpPr>
        <p:spPr>
          <a:xfrm>
            <a:off x="5749849" y="2949434"/>
            <a:ext cx="12628813" cy="7438903"/>
          </a:xfrm>
          <a:prstGeom prst="rect">
            <a:avLst/>
          </a:prstGeom>
        </p:spPr>
        <p:txBody>
          <a:bodyPr lIns="0" tIns="0" rIns="0" bIns="0" rtlCol="0" anchor="t">
            <a:spAutoFit/>
          </a:bodyPr>
          <a:lstStyle/>
          <a:p>
            <a:pPr>
              <a:lnSpc>
                <a:spcPts val="3326"/>
              </a:lnSpc>
            </a:pPr>
            <a:r>
              <a:rPr lang="en-US" sz="1663">
                <a:solidFill>
                  <a:srgbClr val="422304"/>
                </a:solidFill>
                <a:latin typeface="Open Sans Bold"/>
              </a:rPr>
              <a:t>g) cazuri de forţă majoră sau circumstanţe excepţionale:</a:t>
            </a:r>
          </a:p>
          <a:p>
            <a:pPr>
              <a:lnSpc>
                <a:spcPts val="3326"/>
              </a:lnSpc>
            </a:pPr>
            <a:r>
              <a:rPr lang="en-US" sz="1663">
                <a:solidFill>
                  <a:srgbClr val="422304"/>
                </a:solidFill>
                <a:latin typeface="Open Sans"/>
              </a:rPr>
              <a:t>   </a:t>
            </a:r>
            <a:r>
              <a:rPr lang="en-US" sz="1663">
                <a:solidFill>
                  <a:srgbClr val="422304"/>
                </a:solidFill>
                <a:latin typeface="Open Sans Bold"/>
              </a:rPr>
              <a:t>(i) decesul operatorului sau al reprezentantului legal;</a:t>
            </a:r>
          </a:p>
          <a:p>
            <a:pPr>
              <a:lnSpc>
                <a:spcPts val="3326"/>
              </a:lnSpc>
            </a:pPr>
            <a:r>
              <a:rPr lang="en-US" sz="1663">
                <a:solidFill>
                  <a:srgbClr val="422304"/>
                </a:solidFill>
                <a:latin typeface="Open Sans"/>
              </a:rPr>
              <a:t>   </a:t>
            </a:r>
            <a:r>
              <a:rPr lang="en-US" sz="1663">
                <a:solidFill>
                  <a:srgbClr val="422304"/>
                </a:solidFill>
                <a:latin typeface="Open Sans Bold"/>
              </a:rPr>
              <a:t>(ii) incapacitatea profesională de lungă durată a operatorului;</a:t>
            </a:r>
          </a:p>
          <a:p>
            <a:pPr>
              <a:lnSpc>
                <a:spcPts val="3326"/>
              </a:lnSpc>
            </a:pPr>
            <a:r>
              <a:rPr lang="en-US" sz="1663">
                <a:solidFill>
                  <a:srgbClr val="422304"/>
                </a:solidFill>
                <a:latin typeface="Open Sans"/>
              </a:rPr>
              <a:t>   </a:t>
            </a:r>
            <a:r>
              <a:rPr lang="en-US" sz="1663">
                <a:solidFill>
                  <a:srgbClr val="422304"/>
                </a:solidFill>
                <a:latin typeface="Open Sans Bold"/>
              </a:rPr>
              <a:t>(iii) o catastrofă naturală gravă care afectează foarte mult suprafeţele agricole/de producţie piscicolă ale exploataţiei;</a:t>
            </a:r>
          </a:p>
          <a:p>
            <a:pPr>
              <a:lnSpc>
                <a:spcPts val="3326"/>
              </a:lnSpc>
            </a:pPr>
            <a:r>
              <a:rPr lang="en-US" sz="1663">
                <a:solidFill>
                  <a:srgbClr val="422304"/>
                </a:solidFill>
                <a:latin typeface="Open Sans"/>
              </a:rPr>
              <a:t>   </a:t>
            </a:r>
            <a:r>
              <a:rPr lang="en-US" sz="1663">
                <a:solidFill>
                  <a:srgbClr val="422304"/>
                </a:solidFill>
                <a:latin typeface="Open Sans Bold"/>
              </a:rPr>
              <a:t>(iv) distrugerea accidentală a clădirilor destinate creşterii animalelor/bazinelor piscicole, aflate pe exploataţie;</a:t>
            </a:r>
          </a:p>
          <a:p>
            <a:pPr>
              <a:lnSpc>
                <a:spcPts val="3326"/>
              </a:lnSpc>
            </a:pPr>
            <a:r>
              <a:rPr lang="en-US" sz="1663">
                <a:solidFill>
                  <a:srgbClr val="422304"/>
                </a:solidFill>
                <a:latin typeface="Open Sans"/>
              </a:rPr>
              <a:t>   </a:t>
            </a:r>
            <a:r>
              <a:rPr lang="en-US" sz="1663">
                <a:solidFill>
                  <a:srgbClr val="422304"/>
                </a:solidFill>
                <a:latin typeface="Open Sans Bold"/>
              </a:rPr>
              <a:t>(v) o epizootie care afectează parţial sau integral şeptelul operatorului sau stocul de peşte;</a:t>
            </a:r>
          </a:p>
          <a:p>
            <a:pPr>
              <a:lnSpc>
                <a:spcPts val="3326"/>
              </a:lnSpc>
            </a:pPr>
            <a:r>
              <a:rPr lang="en-US" sz="1663">
                <a:solidFill>
                  <a:srgbClr val="422304"/>
                </a:solidFill>
                <a:latin typeface="Open Sans Bold"/>
              </a:rPr>
              <a:t>h) constatarea de către organismul de control cu care operatorul are încheiat contract a unor diferenţe între datele înscrise privind producţia animalieră şi datele înscrise în Registrul parcelar faţă de datele înscrise în fişa de înregistrare depusă iniţial;</a:t>
            </a:r>
          </a:p>
          <a:p>
            <a:pPr>
              <a:lnSpc>
                <a:spcPts val="3326"/>
              </a:lnSpc>
            </a:pPr>
            <a:r>
              <a:rPr lang="en-US" sz="1663">
                <a:solidFill>
                  <a:srgbClr val="422304"/>
                </a:solidFill>
                <a:latin typeface="Open Sans Bold"/>
              </a:rPr>
              <a:t>i) transferul total al activităţii cu profil ecologic;</a:t>
            </a:r>
          </a:p>
          <a:p>
            <a:pPr>
              <a:lnSpc>
                <a:spcPts val="3326"/>
              </a:lnSpc>
            </a:pPr>
            <a:r>
              <a:rPr lang="en-US" sz="1663">
                <a:solidFill>
                  <a:srgbClr val="422304"/>
                </a:solidFill>
                <a:latin typeface="Open Sans Bold"/>
              </a:rPr>
              <a:t>j) transferul parţial al activităţii cu profil ecologic;</a:t>
            </a:r>
          </a:p>
          <a:p>
            <a:pPr>
              <a:lnSpc>
                <a:spcPts val="3326"/>
              </a:lnSpc>
            </a:pPr>
            <a:r>
              <a:rPr lang="en-US" sz="1663">
                <a:solidFill>
                  <a:srgbClr val="422304"/>
                </a:solidFill>
                <a:latin typeface="Open Sans Bold"/>
              </a:rPr>
              <a:t>k) modificarea blocurilor fizice, parcelelor, culturilor, existenţa unor fluctuaţii ale efectivelor de animale, constatarea de diferenţe între cultura înregistrată şi cultura înfiinţată, adăugarea/eliminarea de produse în/din lista de produse a distribuitorilor, modificarea statusului parcelei, modificarea dimensiunii exploataţiei prin adăugarea/retragerea de suprafeţe de teren, luciu de apă şi/sau animale/animale şi organisme de acvacultură, erori materiale. Pentru aceste cazuri operatorul are obligaţia să depună documente care să justifice necesitatea modificării.</a:t>
            </a:r>
          </a:p>
          <a:p>
            <a:pPr>
              <a:lnSpc>
                <a:spcPts val="2328"/>
              </a:lnSpc>
            </a:pPr>
            <a:endParaRPr/>
          </a:p>
          <a:p>
            <a:pPr>
              <a:lnSpc>
                <a:spcPts val="3300"/>
              </a:lnSpc>
              <a:spcBef>
                <a:spcPct val="0"/>
              </a:spcBef>
            </a:pP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906F3F"/>
        </a:solidFill>
        <a:effectLst/>
      </p:bgPr>
    </p:bg>
    <p:spTree>
      <p:nvGrpSpPr>
        <p:cNvPr id="1" name=""/>
        <p:cNvGrpSpPr/>
        <p:nvPr/>
      </p:nvGrpSpPr>
      <p:grpSpPr>
        <a:xfrm>
          <a:off x="0" y="0"/>
          <a:ext cx="0" cy="0"/>
          <a:chOff x="0" y="0"/>
          <a:chExt cx="0" cy="0"/>
        </a:xfrm>
      </p:grpSpPr>
      <p:grpSp>
        <p:nvGrpSpPr>
          <p:cNvPr id="2" name="Group 2"/>
          <p:cNvGrpSpPr/>
          <p:nvPr/>
        </p:nvGrpSpPr>
        <p:grpSpPr>
          <a:xfrm>
            <a:off x="-2063772" y="-2496465"/>
            <a:ext cx="10226866" cy="10226866"/>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64C25"/>
            </a:solidFill>
          </p:spPr>
        </p:sp>
        <p:sp>
          <p:nvSpPr>
            <p:cNvPr id="4" name="TextBox 4"/>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sp>
        <p:nvSpPr>
          <p:cNvPr id="5" name="Freeform 5"/>
          <p:cNvSpPr/>
          <p:nvPr/>
        </p:nvSpPr>
        <p:spPr>
          <a:xfrm rot="-1047148" flipH="1">
            <a:off x="-889381" y="7161352"/>
            <a:ext cx="2693773" cy="3918215"/>
          </a:xfrm>
          <a:custGeom>
            <a:avLst/>
            <a:gdLst/>
            <a:ahLst/>
            <a:cxnLst/>
            <a:rect l="l" t="t" r="r" b="b"/>
            <a:pathLst>
              <a:path w="2693773" h="3918215">
                <a:moveTo>
                  <a:pt x="2693773" y="0"/>
                </a:moveTo>
                <a:lnTo>
                  <a:pt x="0" y="0"/>
                </a:lnTo>
                <a:lnTo>
                  <a:pt x="0" y="3918215"/>
                </a:lnTo>
                <a:lnTo>
                  <a:pt x="2693773" y="3918215"/>
                </a:lnTo>
                <a:lnTo>
                  <a:pt x="2693773" y="0"/>
                </a:lnTo>
                <a:close/>
              </a:path>
            </a:pathLst>
          </a:custGeom>
          <a:blipFill>
            <a:blip r:embed="rId2" cstate="print"/>
            <a:stretch>
              <a:fillRect/>
            </a:stretch>
          </a:blipFill>
        </p:spPr>
      </p:sp>
      <p:sp>
        <p:nvSpPr>
          <p:cNvPr id="6" name="Freeform 6"/>
          <p:cNvSpPr/>
          <p:nvPr/>
        </p:nvSpPr>
        <p:spPr>
          <a:xfrm rot="1735901">
            <a:off x="16813447" y="6332152"/>
            <a:ext cx="2949107" cy="5173872"/>
          </a:xfrm>
          <a:custGeom>
            <a:avLst/>
            <a:gdLst/>
            <a:ahLst/>
            <a:cxnLst/>
            <a:rect l="l" t="t" r="r" b="b"/>
            <a:pathLst>
              <a:path w="2949107" h="5173872">
                <a:moveTo>
                  <a:pt x="0" y="0"/>
                </a:moveTo>
                <a:lnTo>
                  <a:pt x="2949106" y="0"/>
                </a:lnTo>
                <a:lnTo>
                  <a:pt x="2949106" y="5173872"/>
                </a:lnTo>
                <a:lnTo>
                  <a:pt x="0" y="5173872"/>
                </a:lnTo>
                <a:lnTo>
                  <a:pt x="0" y="0"/>
                </a:lnTo>
                <a:close/>
              </a:path>
            </a:pathLst>
          </a:custGeom>
          <a:blipFill>
            <a:blip r:embed="rId3" cstate="print"/>
            <a:stretch>
              <a:fillRect/>
            </a:stretch>
          </a:blipFill>
        </p:spPr>
      </p:sp>
      <p:sp>
        <p:nvSpPr>
          <p:cNvPr id="7" name="Freeform 7"/>
          <p:cNvSpPr/>
          <p:nvPr/>
        </p:nvSpPr>
        <p:spPr>
          <a:xfrm rot="-2323475">
            <a:off x="12390016" y="-2776920"/>
            <a:ext cx="2871504" cy="4222801"/>
          </a:xfrm>
          <a:custGeom>
            <a:avLst/>
            <a:gdLst/>
            <a:ahLst/>
            <a:cxnLst/>
            <a:rect l="l" t="t" r="r" b="b"/>
            <a:pathLst>
              <a:path w="2871504" h="4222801">
                <a:moveTo>
                  <a:pt x="0" y="0"/>
                </a:moveTo>
                <a:lnTo>
                  <a:pt x="2871504" y="0"/>
                </a:lnTo>
                <a:lnTo>
                  <a:pt x="2871504" y="4222801"/>
                </a:lnTo>
                <a:lnTo>
                  <a:pt x="0" y="4222801"/>
                </a:lnTo>
                <a:lnTo>
                  <a:pt x="0" y="0"/>
                </a:lnTo>
                <a:close/>
              </a:path>
            </a:pathLst>
          </a:custGeom>
          <a:blipFill>
            <a:blip r:embed="rId4" cstate="print"/>
            <a:stretch>
              <a:fillRect/>
            </a:stretch>
          </a:blipFill>
        </p:spPr>
      </p:sp>
      <p:sp>
        <p:nvSpPr>
          <p:cNvPr id="8" name="TextBox 8"/>
          <p:cNvSpPr txBox="1"/>
          <p:nvPr/>
        </p:nvSpPr>
        <p:spPr>
          <a:xfrm>
            <a:off x="2093484" y="1607795"/>
            <a:ext cx="15165816" cy="2133600"/>
          </a:xfrm>
          <a:prstGeom prst="rect">
            <a:avLst/>
          </a:prstGeom>
        </p:spPr>
        <p:txBody>
          <a:bodyPr lIns="0" tIns="0" rIns="0" bIns="0" rtlCol="0" anchor="t">
            <a:spAutoFit/>
          </a:bodyPr>
          <a:lstStyle/>
          <a:p>
            <a:pPr>
              <a:lnSpc>
                <a:spcPts val="4200"/>
              </a:lnSpc>
              <a:spcBef>
                <a:spcPct val="0"/>
              </a:spcBef>
            </a:pPr>
            <a:r>
              <a:rPr lang="en-US" sz="3000">
                <a:solidFill>
                  <a:srgbClr val="FFFFFF"/>
                </a:solidFill>
                <a:latin typeface="Manjari"/>
              </a:rPr>
              <a:t>Operatorii care desfăşoară activităţi de producţie zootehnică sunt scutiţi de obligaţia depunerii solicitării privind modificarea fişei de înregistrare depusă iniţial, al cărei model este prevăzut în anexa nr. 13 din Ordinul MADR nr. 45/2022, în situaţia în care intervin modificări care privesc categoria de vârstă a animalelor înscrise în fişa de înregistrare.</a:t>
            </a:r>
          </a:p>
        </p:txBody>
      </p:sp>
      <p:sp>
        <p:nvSpPr>
          <p:cNvPr id="9" name="Freeform 9"/>
          <p:cNvSpPr/>
          <p:nvPr/>
        </p:nvSpPr>
        <p:spPr>
          <a:xfrm>
            <a:off x="323828" y="1844863"/>
            <a:ext cx="1504460" cy="994583"/>
          </a:xfrm>
          <a:custGeom>
            <a:avLst/>
            <a:gdLst/>
            <a:ahLst/>
            <a:cxnLst/>
            <a:rect l="l" t="t" r="r" b="b"/>
            <a:pathLst>
              <a:path w="1504460" h="994583">
                <a:moveTo>
                  <a:pt x="0" y="0"/>
                </a:moveTo>
                <a:lnTo>
                  <a:pt x="1504460" y="0"/>
                </a:lnTo>
                <a:lnTo>
                  <a:pt x="1504460" y="994584"/>
                </a:lnTo>
                <a:lnTo>
                  <a:pt x="0" y="994584"/>
                </a:lnTo>
                <a:lnTo>
                  <a:pt x="0" y="0"/>
                </a:lnTo>
                <a:close/>
              </a:path>
            </a:pathLst>
          </a:custGeom>
          <a:blipFill>
            <a:blip r:embed="rId5" cstate="print">
              <a:extLst>
                <a:ext uri="{96DAC541-7B7A-43D3-8B79-37D633B846F1}">
                  <asvg:svgBlip xmlns:asvg="http://schemas.microsoft.com/office/drawing/2016/SVG/main" r:embed="rId6"/>
                </a:ext>
              </a:extLst>
            </a:blip>
            <a:stretch>
              <a:fillRect/>
            </a:stretch>
          </a:blipFill>
        </p:spPr>
      </p:sp>
      <p:sp>
        <p:nvSpPr>
          <p:cNvPr id="10" name="TextBox 10"/>
          <p:cNvSpPr txBox="1"/>
          <p:nvPr/>
        </p:nvSpPr>
        <p:spPr>
          <a:xfrm>
            <a:off x="4437611" y="4341470"/>
            <a:ext cx="13531809" cy="1600200"/>
          </a:xfrm>
          <a:prstGeom prst="rect">
            <a:avLst/>
          </a:prstGeom>
        </p:spPr>
        <p:txBody>
          <a:bodyPr lIns="0" tIns="0" rIns="0" bIns="0" rtlCol="0" anchor="t">
            <a:spAutoFit/>
          </a:bodyPr>
          <a:lstStyle/>
          <a:p>
            <a:pPr>
              <a:lnSpc>
                <a:spcPts val="4200"/>
              </a:lnSpc>
              <a:spcBef>
                <a:spcPct val="0"/>
              </a:spcBef>
            </a:pPr>
            <a:r>
              <a:rPr lang="en-US" sz="3000">
                <a:solidFill>
                  <a:srgbClr val="FFFFFF"/>
                </a:solidFill>
                <a:latin typeface="Manjari"/>
              </a:rPr>
              <a:t>Pentru modificările efectuate, operatorul/grupul de operatori trebuie să prezinte la DAJ/DAMB documente justificative, cu aplicarea prevederilor art. 5 alin. (2) din Ordinul MADR nr. 45/2022.</a:t>
            </a:r>
          </a:p>
        </p:txBody>
      </p:sp>
      <p:sp>
        <p:nvSpPr>
          <p:cNvPr id="11" name="TextBox 11"/>
          <p:cNvSpPr txBox="1"/>
          <p:nvPr/>
        </p:nvSpPr>
        <p:spPr>
          <a:xfrm>
            <a:off x="1828288" y="6543590"/>
            <a:ext cx="15165816" cy="2667000"/>
          </a:xfrm>
          <a:prstGeom prst="rect">
            <a:avLst/>
          </a:prstGeom>
        </p:spPr>
        <p:txBody>
          <a:bodyPr lIns="0" tIns="0" rIns="0" bIns="0" rtlCol="0" anchor="t">
            <a:spAutoFit/>
          </a:bodyPr>
          <a:lstStyle/>
          <a:p>
            <a:pPr>
              <a:lnSpc>
                <a:spcPts val="4200"/>
              </a:lnSpc>
              <a:spcBef>
                <a:spcPct val="0"/>
              </a:spcBef>
            </a:pPr>
            <a:r>
              <a:rPr lang="en-US" sz="3000">
                <a:solidFill>
                  <a:srgbClr val="FFFFFF"/>
                </a:solidFill>
                <a:latin typeface="Manjari"/>
              </a:rPr>
              <a:t>Solicitarea privind modificarea fișei de înregistrare depusă inițial, după aprobare, se restituie în original operatorului/grupului de operatori în cauză, o copie se păstrează la DAJ / DAMB, iar o copie, în format electronic, se transmite de către DAJ/DAMB organismului de control cu care operatorul/grupul de operatori are încheiat contract, în termen de maximum 10 zile lucrătoare de la data aprobării acesteia.</a:t>
            </a:r>
          </a:p>
        </p:txBody>
      </p:sp>
      <p:sp>
        <p:nvSpPr>
          <p:cNvPr id="12" name="Freeform 12"/>
          <p:cNvSpPr/>
          <p:nvPr/>
        </p:nvSpPr>
        <p:spPr>
          <a:xfrm>
            <a:off x="157648" y="6735817"/>
            <a:ext cx="1504460" cy="994583"/>
          </a:xfrm>
          <a:custGeom>
            <a:avLst/>
            <a:gdLst/>
            <a:ahLst/>
            <a:cxnLst/>
            <a:rect l="l" t="t" r="r" b="b"/>
            <a:pathLst>
              <a:path w="1504460" h="994583">
                <a:moveTo>
                  <a:pt x="0" y="0"/>
                </a:moveTo>
                <a:lnTo>
                  <a:pt x="1504460" y="0"/>
                </a:lnTo>
                <a:lnTo>
                  <a:pt x="1504460" y="994584"/>
                </a:lnTo>
                <a:lnTo>
                  <a:pt x="0" y="994584"/>
                </a:lnTo>
                <a:lnTo>
                  <a:pt x="0" y="0"/>
                </a:lnTo>
                <a:close/>
              </a:path>
            </a:pathLst>
          </a:custGeom>
          <a:blipFill>
            <a:blip r:embed="rId5" cstate="print">
              <a:extLst>
                <a:ext uri="{96DAC541-7B7A-43D3-8B79-37D633B846F1}">
                  <asvg:svgBlip xmlns:asvg="http://schemas.microsoft.com/office/drawing/2016/SVG/main" r:embed="rId6"/>
                </a:ext>
              </a:extLst>
            </a:blip>
            <a:stretch>
              <a:fillRect/>
            </a:stretch>
          </a:blipFill>
        </p:spPr>
      </p:sp>
      <p:sp>
        <p:nvSpPr>
          <p:cNvPr id="13" name="Freeform 13"/>
          <p:cNvSpPr/>
          <p:nvPr/>
        </p:nvSpPr>
        <p:spPr>
          <a:xfrm>
            <a:off x="2511029" y="4515073"/>
            <a:ext cx="1504460" cy="994583"/>
          </a:xfrm>
          <a:custGeom>
            <a:avLst/>
            <a:gdLst/>
            <a:ahLst/>
            <a:cxnLst/>
            <a:rect l="l" t="t" r="r" b="b"/>
            <a:pathLst>
              <a:path w="1504460" h="994583">
                <a:moveTo>
                  <a:pt x="0" y="0"/>
                </a:moveTo>
                <a:lnTo>
                  <a:pt x="1504460" y="0"/>
                </a:lnTo>
                <a:lnTo>
                  <a:pt x="1504460" y="994583"/>
                </a:lnTo>
                <a:lnTo>
                  <a:pt x="0" y="994583"/>
                </a:lnTo>
                <a:lnTo>
                  <a:pt x="0" y="0"/>
                </a:lnTo>
                <a:close/>
              </a:path>
            </a:pathLst>
          </a:custGeom>
          <a:blipFill>
            <a:blip r:embed="rId5" cstate="print">
              <a:extLst>
                <a:ext uri="{96DAC541-7B7A-43D3-8B79-37D633B846F1}">
                  <asvg:svgBlip xmlns:asvg="http://schemas.microsoft.com/office/drawing/2016/SVG/main" r:embed="rId6"/>
                </a:ext>
              </a:extLst>
            </a:blip>
            <a:stretch>
              <a:fillRect/>
            </a:stretch>
          </a:blipFill>
        </p:spPr>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B19C83"/>
        </a:solidFill>
        <a:effectLst/>
      </p:bgPr>
    </p:bg>
    <p:spTree>
      <p:nvGrpSpPr>
        <p:cNvPr id="1" name=""/>
        <p:cNvGrpSpPr/>
        <p:nvPr/>
      </p:nvGrpSpPr>
      <p:grpSpPr>
        <a:xfrm>
          <a:off x="0" y="0"/>
          <a:ext cx="0" cy="0"/>
          <a:chOff x="0" y="0"/>
          <a:chExt cx="0" cy="0"/>
        </a:xfrm>
      </p:grpSpPr>
      <p:grpSp>
        <p:nvGrpSpPr>
          <p:cNvPr id="2" name="Group 2"/>
          <p:cNvGrpSpPr/>
          <p:nvPr/>
        </p:nvGrpSpPr>
        <p:grpSpPr>
          <a:xfrm>
            <a:off x="-6525753" y="-4816830"/>
            <a:ext cx="40944222" cy="19316187"/>
            <a:chOff x="0" y="0"/>
            <a:chExt cx="54592296" cy="25754916"/>
          </a:xfrm>
        </p:grpSpPr>
        <p:sp>
          <p:nvSpPr>
            <p:cNvPr id="3" name="Freeform 3"/>
            <p:cNvSpPr/>
            <p:nvPr/>
          </p:nvSpPr>
          <p:spPr>
            <a:xfrm>
              <a:off x="19437076" y="5217202"/>
              <a:ext cx="19794344" cy="10077121"/>
            </a:xfrm>
            <a:custGeom>
              <a:avLst/>
              <a:gdLst/>
              <a:ahLst/>
              <a:cxnLst/>
              <a:rect l="l" t="t" r="r" b="b"/>
              <a:pathLst>
                <a:path w="19794344" h="10077121">
                  <a:moveTo>
                    <a:pt x="0" y="0"/>
                  </a:moveTo>
                  <a:lnTo>
                    <a:pt x="19794343" y="0"/>
                  </a:lnTo>
                  <a:lnTo>
                    <a:pt x="19794343" y="10077121"/>
                  </a:lnTo>
                  <a:lnTo>
                    <a:pt x="0" y="10077121"/>
                  </a:lnTo>
                  <a:lnTo>
                    <a:pt x="0" y="0"/>
                  </a:lnTo>
                  <a:close/>
                </a:path>
              </a:pathLst>
            </a:custGeom>
            <a:blipFill>
              <a:blip r:embed="rId2" cstate="print">
                <a:alphaModFix amt="19999"/>
                <a:extLst>
                  <a:ext uri="{96DAC541-7B7A-43D3-8B79-37D633B846F1}">
                    <asvg:svgBlip xmlns:asvg="http://schemas.microsoft.com/office/drawing/2016/SVG/main" r:embed="rId3"/>
                  </a:ext>
                </a:extLst>
              </a:blip>
              <a:stretch>
                <a:fillRect/>
              </a:stretch>
            </a:blipFill>
          </p:spPr>
        </p:sp>
        <p:sp>
          <p:nvSpPr>
            <p:cNvPr id="4" name="Freeform 4"/>
            <p:cNvSpPr/>
            <p:nvPr/>
          </p:nvSpPr>
          <p:spPr>
            <a:xfrm>
              <a:off x="15417779" y="10363231"/>
              <a:ext cx="19794344" cy="10077121"/>
            </a:xfrm>
            <a:custGeom>
              <a:avLst/>
              <a:gdLst/>
              <a:ahLst/>
              <a:cxnLst/>
              <a:rect l="l" t="t" r="r" b="b"/>
              <a:pathLst>
                <a:path w="19794344" h="10077121">
                  <a:moveTo>
                    <a:pt x="0" y="0"/>
                  </a:moveTo>
                  <a:lnTo>
                    <a:pt x="19794344" y="0"/>
                  </a:lnTo>
                  <a:lnTo>
                    <a:pt x="19794344" y="10077120"/>
                  </a:lnTo>
                  <a:lnTo>
                    <a:pt x="0" y="10077120"/>
                  </a:lnTo>
                  <a:lnTo>
                    <a:pt x="0" y="0"/>
                  </a:lnTo>
                  <a:close/>
                </a:path>
              </a:pathLst>
            </a:custGeom>
            <a:blipFill>
              <a:blip r:embed="rId2" cstate="print">
                <a:alphaModFix amt="19999"/>
                <a:extLst>
                  <a:ext uri="{96DAC541-7B7A-43D3-8B79-37D633B846F1}">
                    <asvg:svgBlip xmlns:asvg="http://schemas.microsoft.com/office/drawing/2016/SVG/main" r:embed="rId3"/>
                  </a:ext>
                </a:extLst>
              </a:blip>
              <a:stretch>
                <a:fillRect/>
              </a:stretch>
            </a:blipFill>
          </p:spPr>
        </p:sp>
        <p:sp>
          <p:nvSpPr>
            <p:cNvPr id="5" name="Freeform 5"/>
            <p:cNvSpPr/>
            <p:nvPr/>
          </p:nvSpPr>
          <p:spPr>
            <a:xfrm>
              <a:off x="10730735" y="15677796"/>
              <a:ext cx="19794344" cy="10077121"/>
            </a:xfrm>
            <a:custGeom>
              <a:avLst/>
              <a:gdLst/>
              <a:ahLst/>
              <a:cxnLst/>
              <a:rect l="l" t="t" r="r" b="b"/>
              <a:pathLst>
                <a:path w="19794344" h="10077121">
                  <a:moveTo>
                    <a:pt x="0" y="0"/>
                  </a:moveTo>
                  <a:lnTo>
                    <a:pt x="19794344" y="0"/>
                  </a:lnTo>
                  <a:lnTo>
                    <a:pt x="19794344" y="10077120"/>
                  </a:lnTo>
                  <a:lnTo>
                    <a:pt x="0" y="10077120"/>
                  </a:lnTo>
                  <a:lnTo>
                    <a:pt x="0" y="0"/>
                  </a:lnTo>
                  <a:close/>
                </a:path>
              </a:pathLst>
            </a:custGeom>
            <a:blipFill>
              <a:blip r:embed="rId2" cstate="print">
                <a:alphaModFix amt="19999"/>
                <a:extLst>
                  <a:ext uri="{96DAC541-7B7A-43D3-8B79-37D633B846F1}">
                    <asvg:svgBlip xmlns:asvg="http://schemas.microsoft.com/office/drawing/2016/SVG/main" r:embed="rId3"/>
                  </a:ext>
                </a:extLst>
              </a:blip>
              <a:stretch>
                <a:fillRect/>
              </a:stretch>
            </a:blipFill>
          </p:spPr>
        </p:sp>
        <p:sp>
          <p:nvSpPr>
            <p:cNvPr id="6" name="Freeform 6"/>
            <p:cNvSpPr/>
            <p:nvPr/>
          </p:nvSpPr>
          <p:spPr>
            <a:xfrm>
              <a:off x="34797952" y="15528791"/>
              <a:ext cx="19794344" cy="10077121"/>
            </a:xfrm>
            <a:custGeom>
              <a:avLst/>
              <a:gdLst/>
              <a:ahLst/>
              <a:cxnLst/>
              <a:rect l="l" t="t" r="r" b="b"/>
              <a:pathLst>
                <a:path w="19794344" h="10077121">
                  <a:moveTo>
                    <a:pt x="0" y="0"/>
                  </a:moveTo>
                  <a:lnTo>
                    <a:pt x="19794344" y="0"/>
                  </a:lnTo>
                  <a:lnTo>
                    <a:pt x="19794344" y="10077121"/>
                  </a:lnTo>
                  <a:lnTo>
                    <a:pt x="0" y="10077121"/>
                  </a:lnTo>
                  <a:lnTo>
                    <a:pt x="0" y="0"/>
                  </a:lnTo>
                  <a:close/>
                </a:path>
              </a:pathLst>
            </a:custGeom>
            <a:blipFill>
              <a:blip r:embed="rId4" cstate="print">
                <a:alphaModFix amt="19999"/>
                <a:extLst>
                  <a:ext uri="{96DAC541-7B7A-43D3-8B79-37D633B846F1}">
                    <asvg:svgBlip xmlns:asvg="http://schemas.microsoft.com/office/drawing/2016/SVG/main" r:embed="rId5"/>
                  </a:ext>
                </a:extLst>
              </a:blip>
              <a:stretch>
                <a:fillRect/>
              </a:stretch>
            </a:blipFill>
          </p:spPr>
        </p:sp>
        <p:sp>
          <p:nvSpPr>
            <p:cNvPr id="7" name="Freeform 7"/>
            <p:cNvSpPr/>
            <p:nvPr/>
          </p:nvSpPr>
          <p:spPr>
            <a:xfrm>
              <a:off x="0" y="0"/>
              <a:ext cx="19794344" cy="10077121"/>
            </a:xfrm>
            <a:custGeom>
              <a:avLst/>
              <a:gdLst/>
              <a:ahLst/>
              <a:cxnLst/>
              <a:rect l="l" t="t" r="r" b="b"/>
              <a:pathLst>
                <a:path w="19794344" h="10077121">
                  <a:moveTo>
                    <a:pt x="0" y="0"/>
                  </a:moveTo>
                  <a:lnTo>
                    <a:pt x="19794344" y="0"/>
                  </a:lnTo>
                  <a:lnTo>
                    <a:pt x="19794344" y="10077121"/>
                  </a:lnTo>
                  <a:lnTo>
                    <a:pt x="0" y="10077121"/>
                  </a:lnTo>
                  <a:lnTo>
                    <a:pt x="0" y="0"/>
                  </a:lnTo>
                  <a:close/>
                </a:path>
              </a:pathLst>
            </a:custGeom>
            <a:blipFill>
              <a:blip r:embed="rId2" cstate="print">
                <a:alphaModFix amt="19999"/>
                <a:extLst>
                  <a:ext uri="{96DAC541-7B7A-43D3-8B79-37D633B846F1}">
                    <asvg:svgBlip xmlns:asvg="http://schemas.microsoft.com/office/drawing/2016/SVG/main" r:embed="rId3"/>
                  </a:ext>
                </a:extLst>
              </a:blip>
              <a:stretch>
                <a:fillRect/>
              </a:stretch>
            </a:blipFill>
          </p:spPr>
        </p:sp>
      </p:grpSp>
      <p:grpSp>
        <p:nvGrpSpPr>
          <p:cNvPr id="8" name="Group 8"/>
          <p:cNvGrpSpPr/>
          <p:nvPr/>
        </p:nvGrpSpPr>
        <p:grpSpPr>
          <a:xfrm>
            <a:off x="-669796" y="441797"/>
            <a:ext cx="16996764" cy="9403406"/>
            <a:chOff x="0" y="0"/>
            <a:chExt cx="4380413" cy="2423450"/>
          </a:xfrm>
        </p:grpSpPr>
        <p:sp>
          <p:nvSpPr>
            <p:cNvPr id="9" name="Freeform 9"/>
            <p:cNvSpPr/>
            <p:nvPr/>
          </p:nvSpPr>
          <p:spPr>
            <a:xfrm>
              <a:off x="0" y="0"/>
              <a:ext cx="4380413" cy="2423450"/>
            </a:xfrm>
            <a:custGeom>
              <a:avLst/>
              <a:gdLst/>
              <a:ahLst/>
              <a:cxnLst/>
              <a:rect l="l" t="t" r="r" b="b"/>
              <a:pathLst>
                <a:path w="4380413" h="2423450">
                  <a:moveTo>
                    <a:pt x="4255953" y="2423450"/>
                  </a:moveTo>
                  <a:lnTo>
                    <a:pt x="124460" y="2423450"/>
                  </a:lnTo>
                  <a:cubicBezTo>
                    <a:pt x="55880" y="2423450"/>
                    <a:pt x="0" y="2367570"/>
                    <a:pt x="0" y="2298990"/>
                  </a:cubicBezTo>
                  <a:lnTo>
                    <a:pt x="0" y="124460"/>
                  </a:lnTo>
                  <a:cubicBezTo>
                    <a:pt x="0" y="55880"/>
                    <a:pt x="55880" y="0"/>
                    <a:pt x="124460" y="0"/>
                  </a:cubicBezTo>
                  <a:lnTo>
                    <a:pt x="4255953" y="0"/>
                  </a:lnTo>
                  <a:cubicBezTo>
                    <a:pt x="4324533" y="0"/>
                    <a:pt x="4380413" y="55880"/>
                    <a:pt x="4380413" y="124460"/>
                  </a:cubicBezTo>
                  <a:lnTo>
                    <a:pt x="4380413" y="2298990"/>
                  </a:lnTo>
                  <a:cubicBezTo>
                    <a:pt x="4380413" y="2367570"/>
                    <a:pt x="4324533" y="2423450"/>
                    <a:pt x="4255953" y="2423450"/>
                  </a:cubicBezTo>
                  <a:close/>
                </a:path>
              </a:pathLst>
            </a:custGeom>
            <a:solidFill>
              <a:srgbClr val="FFFFFF"/>
            </a:solidFill>
          </p:spPr>
        </p:sp>
      </p:grpSp>
      <p:grpSp>
        <p:nvGrpSpPr>
          <p:cNvPr id="10" name="Group 10"/>
          <p:cNvGrpSpPr/>
          <p:nvPr/>
        </p:nvGrpSpPr>
        <p:grpSpPr>
          <a:xfrm>
            <a:off x="11168955" y="2013237"/>
            <a:ext cx="10316026" cy="10316026"/>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19C83"/>
            </a:solidFill>
          </p:spPr>
        </p:sp>
        <p:sp>
          <p:nvSpPr>
            <p:cNvPr id="12" name="TextBox 12"/>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sp>
        <p:nvSpPr>
          <p:cNvPr id="13" name="Freeform 13"/>
          <p:cNvSpPr/>
          <p:nvPr/>
        </p:nvSpPr>
        <p:spPr>
          <a:xfrm>
            <a:off x="10752395" y="3309121"/>
            <a:ext cx="7311855" cy="5809722"/>
          </a:xfrm>
          <a:custGeom>
            <a:avLst/>
            <a:gdLst/>
            <a:ahLst/>
            <a:cxnLst/>
            <a:rect l="l" t="t" r="r" b="b"/>
            <a:pathLst>
              <a:path w="7311855" h="5809722">
                <a:moveTo>
                  <a:pt x="0" y="0"/>
                </a:moveTo>
                <a:lnTo>
                  <a:pt x="7311855" y="0"/>
                </a:lnTo>
                <a:lnTo>
                  <a:pt x="7311855" y="5809722"/>
                </a:lnTo>
                <a:lnTo>
                  <a:pt x="0" y="5809722"/>
                </a:lnTo>
                <a:lnTo>
                  <a:pt x="0" y="0"/>
                </a:lnTo>
                <a:close/>
              </a:path>
            </a:pathLst>
          </a:custGeom>
          <a:blipFill>
            <a:blip r:embed="rId6" cstate="print"/>
            <a:stretch>
              <a:fillRect/>
            </a:stretch>
          </a:blipFill>
        </p:spPr>
      </p:sp>
      <p:sp>
        <p:nvSpPr>
          <p:cNvPr id="14" name="TextBox 14"/>
          <p:cNvSpPr txBox="1"/>
          <p:nvPr/>
        </p:nvSpPr>
        <p:spPr>
          <a:xfrm>
            <a:off x="843752" y="764663"/>
            <a:ext cx="10832284" cy="3838914"/>
          </a:xfrm>
          <a:prstGeom prst="rect">
            <a:avLst/>
          </a:prstGeom>
        </p:spPr>
        <p:txBody>
          <a:bodyPr lIns="0" tIns="0" rIns="0" bIns="0" rtlCol="0" anchor="t">
            <a:spAutoFit/>
          </a:bodyPr>
          <a:lstStyle/>
          <a:p>
            <a:pPr>
              <a:lnSpc>
                <a:spcPts val="10157"/>
              </a:lnSpc>
            </a:pPr>
            <a:r>
              <a:rPr lang="en-US" sz="8464">
                <a:solidFill>
                  <a:srgbClr val="906F3F"/>
                </a:solidFill>
                <a:latin typeface="Fredoka Bold"/>
              </a:rPr>
              <a:t>Conversia la agriculturaecologică</a:t>
            </a:r>
          </a:p>
          <a:p>
            <a:pPr>
              <a:lnSpc>
                <a:spcPts val="10157"/>
              </a:lnSpc>
            </a:pPr>
            <a:endParaRPr/>
          </a:p>
        </p:txBody>
      </p:sp>
      <p:sp>
        <p:nvSpPr>
          <p:cNvPr id="15" name="TextBox 15"/>
          <p:cNvSpPr txBox="1"/>
          <p:nvPr/>
        </p:nvSpPr>
        <p:spPr>
          <a:xfrm>
            <a:off x="843752" y="3457727"/>
            <a:ext cx="10020419" cy="5927592"/>
          </a:xfrm>
          <a:prstGeom prst="rect">
            <a:avLst/>
          </a:prstGeom>
        </p:spPr>
        <p:txBody>
          <a:bodyPr lIns="0" tIns="0" rIns="0" bIns="0" rtlCol="0" anchor="t">
            <a:spAutoFit/>
          </a:bodyPr>
          <a:lstStyle/>
          <a:p>
            <a:pPr>
              <a:lnSpc>
                <a:spcPts val="4207"/>
              </a:lnSpc>
            </a:pPr>
            <a:r>
              <a:rPr lang="en-US" sz="3005">
                <a:solidFill>
                  <a:srgbClr val="906F3F"/>
                </a:solidFill>
                <a:latin typeface="Open Sans"/>
              </a:rPr>
              <a:t>Conversia înseamnă trecerea de la agricultura convențională la agricultura ecologică într-o perioadă determinată de timp, pe parcursul căreia se aplică dispozițiile privind producția ecologică. Data de începere a perioadei de conversie este data înscrisă în fişa de înregistrare în agricultura ecologică a operatorului/grupului de operatori de către DAJ/DAMB sau, în cazul adăugării de suprafeţe/ animale noi, data înregistrării solicitării privind modificarea fişei de înregistrare în agricultura ecologică depuse iniţial.</a:t>
            </a:r>
          </a:p>
          <a:p>
            <a:pPr>
              <a:lnSpc>
                <a:spcPts val="4907"/>
              </a:lnSpc>
              <a:spcBef>
                <a:spcPct val="0"/>
              </a:spcBef>
            </a:pP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B19C83"/>
        </a:solidFill>
        <a:effectLst/>
      </p:bgPr>
    </p:bg>
    <p:spTree>
      <p:nvGrpSpPr>
        <p:cNvPr id="1" name=""/>
        <p:cNvGrpSpPr/>
        <p:nvPr/>
      </p:nvGrpSpPr>
      <p:grpSpPr>
        <a:xfrm>
          <a:off x="0" y="0"/>
          <a:ext cx="0" cy="0"/>
          <a:chOff x="0" y="0"/>
          <a:chExt cx="0" cy="0"/>
        </a:xfrm>
      </p:grpSpPr>
      <p:grpSp>
        <p:nvGrpSpPr>
          <p:cNvPr id="2" name="Group 2"/>
          <p:cNvGrpSpPr/>
          <p:nvPr/>
        </p:nvGrpSpPr>
        <p:grpSpPr>
          <a:xfrm>
            <a:off x="-6525753" y="-4816830"/>
            <a:ext cx="40944222" cy="19316187"/>
            <a:chOff x="0" y="0"/>
            <a:chExt cx="54592296" cy="25754916"/>
          </a:xfrm>
        </p:grpSpPr>
        <p:sp>
          <p:nvSpPr>
            <p:cNvPr id="3" name="Freeform 3"/>
            <p:cNvSpPr/>
            <p:nvPr/>
          </p:nvSpPr>
          <p:spPr>
            <a:xfrm>
              <a:off x="19437076" y="5217202"/>
              <a:ext cx="19794344" cy="10077121"/>
            </a:xfrm>
            <a:custGeom>
              <a:avLst/>
              <a:gdLst/>
              <a:ahLst/>
              <a:cxnLst/>
              <a:rect l="l" t="t" r="r" b="b"/>
              <a:pathLst>
                <a:path w="19794344" h="10077121">
                  <a:moveTo>
                    <a:pt x="0" y="0"/>
                  </a:moveTo>
                  <a:lnTo>
                    <a:pt x="19794343" y="0"/>
                  </a:lnTo>
                  <a:lnTo>
                    <a:pt x="19794343" y="10077121"/>
                  </a:lnTo>
                  <a:lnTo>
                    <a:pt x="0" y="10077121"/>
                  </a:lnTo>
                  <a:lnTo>
                    <a:pt x="0" y="0"/>
                  </a:lnTo>
                  <a:close/>
                </a:path>
              </a:pathLst>
            </a:custGeom>
            <a:blipFill>
              <a:blip r:embed="rId2" cstate="print">
                <a:alphaModFix amt="19999"/>
                <a:extLst>
                  <a:ext uri="{96DAC541-7B7A-43D3-8B79-37D633B846F1}">
                    <asvg:svgBlip xmlns:asvg="http://schemas.microsoft.com/office/drawing/2016/SVG/main" r:embed="rId3"/>
                  </a:ext>
                </a:extLst>
              </a:blip>
              <a:stretch>
                <a:fillRect/>
              </a:stretch>
            </a:blipFill>
          </p:spPr>
        </p:sp>
        <p:sp>
          <p:nvSpPr>
            <p:cNvPr id="4" name="Freeform 4"/>
            <p:cNvSpPr/>
            <p:nvPr/>
          </p:nvSpPr>
          <p:spPr>
            <a:xfrm>
              <a:off x="15417779" y="10363231"/>
              <a:ext cx="19794344" cy="10077121"/>
            </a:xfrm>
            <a:custGeom>
              <a:avLst/>
              <a:gdLst/>
              <a:ahLst/>
              <a:cxnLst/>
              <a:rect l="l" t="t" r="r" b="b"/>
              <a:pathLst>
                <a:path w="19794344" h="10077121">
                  <a:moveTo>
                    <a:pt x="0" y="0"/>
                  </a:moveTo>
                  <a:lnTo>
                    <a:pt x="19794344" y="0"/>
                  </a:lnTo>
                  <a:lnTo>
                    <a:pt x="19794344" y="10077120"/>
                  </a:lnTo>
                  <a:lnTo>
                    <a:pt x="0" y="10077120"/>
                  </a:lnTo>
                  <a:lnTo>
                    <a:pt x="0" y="0"/>
                  </a:lnTo>
                  <a:close/>
                </a:path>
              </a:pathLst>
            </a:custGeom>
            <a:blipFill>
              <a:blip r:embed="rId2" cstate="print">
                <a:alphaModFix amt="19999"/>
                <a:extLst>
                  <a:ext uri="{96DAC541-7B7A-43D3-8B79-37D633B846F1}">
                    <asvg:svgBlip xmlns:asvg="http://schemas.microsoft.com/office/drawing/2016/SVG/main" r:embed="rId3"/>
                  </a:ext>
                </a:extLst>
              </a:blip>
              <a:stretch>
                <a:fillRect/>
              </a:stretch>
            </a:blipFill>
          </p:spPr>
        </p:sp>
        <p:sp>
          <p:nvSpPr>
            <p:cNvPr id="5" name="Freeform 5"/>
            <p:cNvSpPr/>
            <p:nvPr/>
          </p:nvSpPr>
          <p:spPr>
            <a:xfrm>
              <a:off x="10730735" y="15677796"/>
              <a:ext cx="19794344" cy="10077121"/>
            </a:xfrm>
            <a:custGeom>
              <a:avLst/>
              <a:gdLst/>
              <a:ahLst/>
              <a:cxnLst/>
              <a:rect l="l" t="t" r="r" b="b"/>
              <a:pathLst>
                <a:path w="19794344" h="10077121">
                  <a:moveTo>
                    <a:pt x="0" y="0"/>
                  </a:moveTo>
                  <a:lnTo>
                    <a:pt x="19794344" y="0"/>
                  </a:lnTo>
                  <a:lnTo>
                    <a:pt x="19794344" y="10077120"/>
                  </a:lnTo>
                  <a:lnTo>
                    <a:pt x="0" y="10077120"/>
                  </a:lnTo>
                  <a:lnTo>
                    <a:pt x="0" y="0"/>
                  </a:lnTo>
                  <a:close/>
                </a:path>
              </a:pathLst>
            </a:custGeom>
            <a:blipFill>
              <a:blip r:embed="rId2" cstate="print">
                <a:alphaModFix amt="19999"/>
                <a:extLst>
                  <a:ext uri="{96DAC541-7B7A-43D3-8B79-37D633B846F1}">
                    <asvg:svgBlip xmlns:asvg="http://schemas.microsoft.com/office/drawing/2016/SVG/main" r:embed="rId3"/>
                  </a:ext>
                </a:extLst>
              </a:blip>
              <a:stretch>
                <a:fillRect/>
              </a:stretch>
            </a:blipFill>
          </p:spPr>
        </p:sp>
        <p:sp>
          <p:nvSpPr>
            <p:cNvPr id="6" name="Freeform 6"/>
            <p:cNvSpPr/>
            <p:nvPr/>
          </p:nvSpPr>
          <p:spPr>
            <a:xfrm>
              <a:off x="34797952" y="15528791"/>
              <a:ext cx="19794344" cy="10077121"/>
            </a:xfrm>
            <a:custGeom>
              <a:avLst/>
              <a:gdLst/>
              <a:ahLst/>
              <a:cxnLst/>
              <a:rect l="l" t="t" r="r" b="b"/>
              <a:pathLst>
                <a:path w="19794344" h="10077121">
                  <a:moveTo>
                    <a:pt x="0" y="0"/>
                  </a:moveTo>
                  <a:lnTo>
                    <a:pt x="19794344" y="0"/>
                  </a:lnTo>
                  <a:lnTo>
                    <a:pt x="19794344" y="10077121"/>
                  </a:lnTo>
                  <a:lnTo>
                    <a:pt x="0" y="10077121"/>
                  </a:lnTo>
                  <a:lnTo>
                    <a:pt x="0" y="0"/>
                  </a:lnTo>
                  <a:close/>
                </a:path>
              </a:pathLst>
            </a:custGeom>
            <a:blipFill>
              <a:blip r:embed="rId4" cstate="print">
                <a:alphaModFix amt="19999"/>
                <a:extLst>
                  <a:ext uri="{96DAC541-7B7A-43D3-8B79-37D633B846F1}">
                    <asvg:svgBlip xmlns:asvg="http://schemas.microsoft.com/office/drawing/2016/SVG/main" r:embed="rId5"/>
                  </a:ext>
                </a:extLst>
              </a:blip>
              <a:stretch>
                <a:fillRect/>
              </a:stretch>
            </a:blipFill>
          </p:spPr>
        </p:sp>
        <p:sp>
          <p:nvSpPr>
            <p:cNvPr id="7" name="Freeform 7"/>
            <p:cNvSpPr/>
            <p:nvPr/>
          </p:nvSpPr>
          <p:spPr>
            <a:xfrm>
              <a:off x="0" y="0"/>
              <a:ext cx="19794344" cy="10077121"/>
            </a:xfrm>
            <a:custGeom>
              <a:avLst/>
              <a:gdLst/>
              <a:ahLst/>
              <a:cxnLst/>
              <a:rect l="l" t="t" r="r" b="b"/>
              <a:pathLst>
                <a:path w="19794344" h="10077121">
                  <a:moveTo>
                    <a:pt x="0" y="0"/>
                  </a:moveTo>
                  <a:lnTo>
                    <a:pt x="19794344" y="0"/>
                  </a:lnTo>
                  <a:lnTo>
                    <a:pt x="19794344" y="10077121"/>
                  </a:lnTo>
                  <a:lnTo>
                    <a:pt x="0" y="10077121"/>
                  </a:lnTo>
                  <a:lnTo>
                    <a:pt x="0" y="0"/>
                  </a:lnTo>
                  <a:close/>
                </a:path>
              </a:pathLst>
            </a:custGeom>
            <a:blipFill>
              <a:blip r:embed="rId2" cstate="print">
                <a:alphaModFix amt="19999"/>
                <a:extLst>
                  <a:ext uri="{96DAC541-7B7A-43D3-8B79-37D633B846F1}">
                    <asvg:svgBlip xmlns:asvg="http://schemas.microsoft.com/office/drawing/2016/SVG/main" r:embed="rId3"/>
                  </a:ext>
                </a:extLst>
              </a:blip>
              <a:stretch>
                <a:fillRect/>
              </a:stretch>
            </a:blipFill>
          </p:spPr>
        </p:sp>
      </p:grpSp>
      <p:grpSp>
        <p:nvGrpSpPr>
          <p:cNvPr id="8" name="Group 8"/>
          <p:cNvGrpSpPr/>
          <p:nvPr/>
        </p:nvGrpSpPr>
        <p:grpSpPr>
          <a:xfrm>
            <a:off x="506020" y="441797"/>
            <a:ext cx="17275959" cy="9403406"/>
            <a:chOff x="0" y="0"/>
            <a:chExt cx="4452367" cy="2423450"/>
          </a:xfrm>
        </p:grpSpPr>
        <p:sp>
          <p:nvSpPr>
            <p:cNvPr id="9" name="Freeform 9"/>
            <p:cNvSpPr/>
            <p:nvPr/>
          </p:nvSpPr>
          <p:spPr>
            <a:xfrm>
              <a:off x="0" y="0"/>
              <a:ext cx="4452367" cy="2423450"/>
            </a:xfrm>
            <a:custGeom>
              <a:avLst/>
              <a:gdLst/>
              <a:ahLst/>
              <a:cxnLst/>
              <a:rect l="l" t="t" r="r" b="b"/>
              <a:pathLst>
                <a:path w="4452367" h="2423450">
                  <a:moveTo>
                    <a:pt x="4327907" y="2423450"/>
                  </a:moveTo>
                  <a:lnTo>
                    <a:pt x="124460" y="2423450"/>
                  </a:lnTo>
                  <a:cubicBezTo>
                    <a:pt x="55880" y="2423450"/>
                    <a:pt x="0" y="2367570"/>
                    <a:pt x="0" y="2298990"/>
                  </a:cubicBezTo>
                  <a:lnTo>
                    <a:pt x="0" y="124460"/>
                  </a:lnTo>
                  <a:cubicBezTo>
                    <a:pt x="0" y="55880"/>
                    <a:pt x="55880" y="0"/>
                    <a:pt x="124460" y="0"/>
                  </a:cubicBezTo>
                  <a:lnTo>
                    <a:pt x="4327908" y="0"/>
                  </a:lnTo>
                  <a:cubicBezTo>
                    <a:pt x="4396487" y="0"/>
                    <a:pt x="4452367" y="55880"/>
                    <a:pt x="4452367" y="124460"/>
                  </a:cubicBezTo>
                  <a:lnTo>
                    <a:pt x="4452367" y="2298990"/>
                  </a:lnTo>
                  <a:cubicBezTo>
                    <a:pt x="4452367" y="2367570"/>
                    <a:pt x="4396487" y="2423450"/>
                    <a:pt x="4327908" y="2423450"/>
                  </a:cubicBezTo>
                  <a:close/>
                </a:path>
              </a:pathLst>
            </a:custGeom>
            <a:solidFill>
              <a:srgbClr val="FFFFFF"/>
            </a:solidFill>
          </p:spPr>
        </p:sp>
      </p:grpSp>
      <p:grpSp>
        <p:nvGrpSpPr>
          <p:cNvPr id="10" name="Group 10"/>
          <p:cNvGrpSpPr/>
          <p:nvPr/>
        </p:nvGrpSpPr>
        <p:grpSpPr>
          <a:xfrm>
            <a:off x="11873471" y="1721753"/>
            <a:ext cx="752800" cy="752800"/>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56400"/>
            </a:solidFill>
          </p:spPr>
        </p:sp>
        <p:sp>
          <p:nvSpPr>
            <p:cNvPr id="12" name="TextBox 12"/>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nvGrpSpPr>
          <p:cNvPr id="13" name="Group 13"/>
          <p:cNvGrpSpPr/>
          <p:nvPr/>
        </p:nvGrpSpPr>
        <p:grpSpPr>
          <a:xfrm>
            <a:off x="15490095" y="3310812"/>
            <a:ext cx="1832695" cy="1832688"/>
            <a:chOff x="0" y="0"/>
            <a:chExt cx="6350000" cy="6349975"/>
          </a:xfrm>
        </p:grpSpPr>
        <p:sp>
          <p:nvSpPr>
            <p:cNvPr id="14" name="Freeform 14"/>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6" cstate="print"/>
              <a:stretch>
                <a:fillRect l="-14505" r="-14505"/>
              </a:stretch>
            </a:blipFill>
          </p:spPr>
        </p:sp>
      </p:grpSp>
      <p:sp>
        <p:nvSpPr>
          <p:cNvPr id="15" name="AutoShape 15"/>
          <p:cNvSpPr/>
          <p:nvPr/>
        </p:nvSpPr>
        <p:spPr>
          <a:xfrm>
            <a:off x="5980559" y="3018850"/>
            <a:ext cx="9504824" cy="0"/>
          </a:xfrm>
          <a:prstGeom prst="line">
            <a:avLst/>
          </a:prstGeom>
          <a:ln w="123825" cap="rnd">
            <a:solidFill>
              <a:srgbClr val="664C25"/>
            </a:solidFill>
            <a:prstDash val="sysDash"/>
            <a:headEnd type="none" w="sm" len="sm"/>
            <a:tailEnd type="none" w="sm" len="sm"/>
          </a:ln>
        </p:spPr>
      </p:sp>
      <p:grpSp>
        <p:nvGrpSpPr>
          <p:cNvPr id="16" name="Group 16"/>
          <p:cNvGrpSpPr/>
          <p:nvPr/>
        </p:nvGrpSpPr>
        <p:grpSpPr>
          <a:xfrm>
            <a:off x="-5051772" y="6836030"/>
            <a:ext cx="10226866" cy="10226866"/>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19C83"/>
            </a:solidFill>
          </p:spPr>
        </p:sp>
        <p:sp>
          <p:nvSpPr>
            <p:cNvPr id="18" name="TextBox 18"/>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sp>
        <p:nvSpPr>
          <p:cNvPr id="19" name="Freeform 19"/>
          <p:cNvSpPr/>
          <p:nvPr/>
        </p:nvSpPr>
        <p:spPr>
          <a:xfrm rot="3290755">
            <a:off x="1615055" y="1741279"/>
            <a:ext cx="1650094" cy="1398079"/>
          </a:xfrm>
          <a:custGeom>
            <a:avLst/>
            <a:gdLst/>
            <a:ahLst/>
            <a:cxnLst/>
            <a:rect l="l" t="t" r="r" b="b"/>
            <a:pathLst>
              <a:path w="1650094" h="1398079">
                <a:moveTo>
                  <a:pt x="0" y="0"/>
                </a:moveTo>
                <a:lnTo>
                  <a:pt x="1650094" y="0"/>
                </a:lnTo>
                <a:lnTo>
                  <a:pt x="1650094" y="1398080"/>
                </a:lnTo>
                <a:lnTo>
                  <a:pt x="0" y="1398080"/>
                </a:lnTo>
                <a:lnTo>
                  <a:pt x="0" y="0"/>
                </a:lnTo>
                <a:close/>
              </a:path>
            </a:pathLst>
          </a:custGeom>
          <a:blipFill>
            <a:blip r:embed="rId7" cstate="print">
              <a:extLst>
                <a:ext uri="{96DAC541-7B7A-43D3-8B79-37D633B846F1}">
                  <asvg:svgBlip xmlns:asvg="http://schemas.microsoft.com/office/drawing/2016/SVG/main" r:embed="rId8"/>
                </a:ext>
              </a:extLst>
            </a:blip>
            <a:stretch>
              <a:fillRect/>
            </a:stretch>
          </a:blipFill>
        </p:spPr>
      </p:sp>
      <p:grpSp>
        <p:nvGrpSpPr>
          <p:cNvPr id="20" name="Group 20"/>
          <p:cNvGrpSpPr/>
          <p:nvPr/>
        </p:nvGrpSpPr>
        <p:grpSpPr>
          <a:xfrm>
            <a:off x="351869" y="6586324"/>
            <a:ext cx="2671986" cy="2671976"/>
            <a:chOff x="0" y="0"/>
            <a:chExt cx="6350000" cy="6349975"/>
          </a:xfrm>
        </p:grpSpPr>
        <p:sp>
          <p:nvSpPr>
            <p:cNvPr id="21" name="Freeform 21"/>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9" cstate="print"/>
              <a:stretch>
                <a:fillRect l="-25184" r="-25184"/>
              </a:stretch>
            </a:blipFill>
          </p:spPr>
        </p:sp>
      </p:grpSp>
      <p:graphicFrame>
        <p:nvGraphicFramePr>
          <p:cNvPr id="22" name="Table 22"/>
          <p:cNvGraphicFramePr>
            <a:graphicFrameLocks noGrp="1"/>
          </p:cNvGraphicFramePr>
          <p:nvPr/>
        </p:nvGraphicFramePr>
        <p:xfrm>
          <a:off x="3428649" y="3765024"/>
          <a:ext cx="11430701" cy="4686300"/>
        </p:xfrm>
        <a:graphic>
          <a:graphicData uri="http://schemas.openxmlformats.org/drawingml/2006/table">
            <a:tbl>
              <a:tblPr/>
              <a:tblGrid>
                <a:gridCol w="3376934">
                  <a:extLst>
                    <a:ext uri="{9D8B030D-6E8A-4147-A177-3AD203B41FA5}">
                      <a16:colId xmlns:a16="http://schemas.microsoft.com/office/drawing/2014/main" val="20000"/>
                    </a:ext>
                  </a:extLst>
                </a:gridCol>
                <a:gridCol w="2433812">
                  <a:extLst>
                    <a:ext uri="{9D8B030D-6E8A-4147-A177-3AD203B41FA5}">
                      <a16:colId xmlns:a16="http://schemas.microsoft.com/office/drawing/2014/main" val="20001"/>
                    </a:ext>
                  </a:extLst>
                </a:gridCol>
                <a:gridCol w="5619955">
                  <a:extLst>
                    <a:ext uri="{9D8B030D-6E8A-4147-A177-3AD203B41FA5}">
                      <a16:colId xmlns:a16="http://schemas.microsoft.com/office/drawing/2014/main" val="20002"/>
                    </a:ext>
                  </a:extLst>
                </a:gridCol>
              </a:tblGrid>
              <a:tr h="1027529">
                <a:tc>
                  <a:txBody>
                    <a:bodyPr/>
                    <a:lstStyle/>
                    <a:p>
                      <a:pPr algn="ctr">
                        <a:lnSpc>
                          <a:spcPts val="2519"/>
                        </a:lnSpc>
                        <a:defRPr/>
                      </a:pPr>
                      <a:r>
                        <a:rPr lang="en-US" sz="1799">
                          <a:solidFill>
                            <a:srgbClr val="000000"/>
                          </a:solidFill>
                          <a:latin typeface="Open Sans Bold"/>
                        </a:rPr>
                        <a:t>Tipul culturii</a:t>
                      </a:r>
                      <a:endParaRPr lang="en-US" sz="1100"/>
                    </a:p>
                  </a:txBody>
                  <a:tcPr marL="190500" marR="190500" marT="190500" marB="190500" anchor="ctr">
                    <a:lnL w="38100" cap="flat" cmpd="sng" algn="ctr">
                      <a:solidFill>
                        <a:srgbClr val="FFD699"/>
                      </a:solidFill>
                      <a:prstDash val="solid"/>
                      <a:round/>
                      <a:headEnd type="none" w="med" len="med"/>
                      <a:tailEnd type="none" w="med" len="med"/>
                    </a:lnL>
                    <a:lnR w="38100" cap="flat" cmpd="sng" algn="ctr">
                      <a:solidFill>
                        <a:srgbClr val="FFD699"/>
                      </a:solidFill>
                      <a:prstDash val="solid"/>
                      <a:round/>
                      <a:headEnd type="none" w="med" len="med"/>
                      <a:tailEnd type="none" w="med" len="med"/>
                    </a:lnR>
                    <a:lnT w="38100" cap="flat" cmpd="sng" algn="ctr">
                      <a:solidFill>
                        <a:srgbClr val="FFD699"/>
                      </a:solidFill>
                      <a:prstDash val="solid"/>
                      <a:round/>
                      <a:headEnd type="none" w="med" len="med"/>
                      <a:tailEnd type="none" w="med" len="med"/>
                    </a:lnT>
                    <a:lnB w="38100" cap="flat" cmpd="sng" algn="ctr">
                      <a:solidFill>
                        <a:srgbClr val="FFD699"/>
                      </a:solidFill>
                      <a:prstDash val="solid"/>
                      <a:round/>
                      <a:headEnd type="none" w="med" len="med"/>
                      <a:tailEnd type="none" w="med" len="med"/>
                    </a:lnB>
                    <a:solidFill>
                      <a:srgbClr val="FFEBCD"/>
                    </a:solidFill>
                  </a:tcPr>
                </a:tc>
                <a:tc>
                  <a:txBody>
                    <a:bodyPr/>
                    <a:lstStyle/>
                    <a:p>
                      <a:pPr algn="ctr">
                        <a:lnSpc>
                          <a:spcPts val="2519"/>
                        </a:lnSpc>
                        <a:defRPr/>
                      </a:pPr>
                      <a:r>
                        <a:rPr lang="en-US" sz="1799">
                          <a:solidFill>
                            <a:srgbClr val="000000"/>
                          </a:solidFill>
                          <a:latin typeface="Open Sans Bold"/>
                        </a:rPr>
                        <a:t>Durata</a:t>
                      </a:r>
                      <a:endParaRPr lang="en-US" sz="1100"/>
                    </a:p>
                  </a:txBody>
                  <a:tcPr marL="190500" marR="190500" marT="190500" marB="190500" anchor="ctr">
                    <a:lnL w="38100" cap="flat" cmpd="sng" algn="ctr">
                      <a:solidFill>
                        <a:srgbClr val="FFD699"/>
                      </a:solidFill>
                      <a:prstDash val="solid"/>
                      <a:round/>
                      <a:headEnd type="none" w="med" len="med"/>
                      <a:tailEnd type="none" w="med" len="med"/>
                    </a:lnL>
                    <a:lnR w="38100" cap="flat" cmpd="sng" algn="ctr">
                      <a:solidFill>
                        <a:srgbClr val="FFD699"/>
                      </a:solidFill>
                      <a:prstDash val="solid"/>
                      <a:round/>
                      <a:headEnd type="none" w="med" len="med"/>
                      <a:tailEnd type="none" w="med" len="med"/>
                    </a:lnR>
                    <a:lnT w="38100" cap="flat" cmpd="sng" algn="ctr">
                      <a:solidFill>
                        <a:srgbClr val="FFD699"/>
                      </a:solidFill>
                      <a:prstDash val="solid"/>
                      <a:round/>
                      <a:headEnd type="none" w="med" len="med"/>
                      <a:tailEnd type="none" w="med" len="med"/>
                    </a:lnT>
                    <a:lnB w="38100" cap="flat" cmpd="sng" algn="ctr">
                      <a:solidFill>
                        <a:srgbClr val="FFD699"/>
                      </a:solidFill>
                      <a:prstDash val="solid"/>
                      <a:round/>
                      <a:headEnd type="none" w="med" len="med"/>
                      <a:tailEnd type="none" w="med" len="med"/>
                    </a:lnB>
                    <a:solidFill>
                      <a:srgbClr val="FFEBCD"/>
                    </a:solidFill>
                  </a:tcPr>
                </a:tc>
                <a:tc>
                  <a:txBody>
                    <a:bodyPr/>
                    <a:lstStyle/>
                    <a:p>
                      <a:pPr algn="ctr">
                        <a:lnSpc>
                          <a:spcPts val="2519"/>
                        </a:lnSpc>
                        <a:defRPr/>
                      </a:pPr>
                      <a:r>
                        <a:rPr lang="en-US" sz="1799">
                          <a:solidFill>
                            <a:srgbClr val="000000"/>
                          </a:solidFill>
                          <a:latin typeface="Open Sans Bold"/>
                        </a:rPr>
                        <a:t>Condiții</a:t>
                      </a:r>
                      <a:endParaRPr lang="en-US" sz="1100"/>
                    </a:p>
                  </a:txBody>
                  <a:tcPr marL="190500" marR="190500" marT="190500" marB="190500" anchor="ctr">
                    <a:lnL w="38100" cap="flat" cmpd="sng" algn="ctr">
                      <a:solidFill>
                        <a:srgbClr val="FFD699"/>
                      </a:solidFill>
                      <a:prstDash val="solid"/>
                      <a:round/>
                      <a:headEnd type="none" w="med" len="med"/>
                      <a:tailEnd type="none" w="med" len="med"/>
                    </a:lnL>
                    <a:lnR w="38100" cap="flat" cmpd="sng" algn="ctr">
                      <a:solidFill>
                        <a:srgbClr val="FFD699"/>
                      </a:solidFill>
                      <a:prstDash val="solid"/>
                      <a:round/>
                      <a:headEnd type="none" w="med" len="med"/>
                      <a:tailEnd type="none" w="med" len="med"/>
                    </a:lnR>
                    <a:lnT w="38100" cap="flat" cmpd="sng" algn="ctr">
                      <a:solidFill>
                        <a:srgbClr val="FFD699"/>
                      </a:solidFill>
                      <a:prstDash val="solid"/>
                      <a:round/>
                      <a:headEnd type="none" w="med" len="med"/>
                      <a:tailEnd type="none" w="med" len="med"/>
                    </a:lnT>
                    <a:lnB w="38100" cap="flat" cmpd="sng" algn="ctr">
                      <a:solidFill>
                        <a:srgbClr val="FFD699"/>
                      </a:solidFill>
                      <a:prstDash val="solid"/>
                      <a:round/>
                      <a:headEnd type="none" w="med" len="med"/>
                      <a:tailEnd type="none" w="med" len="med"/>
                    </a:lnB>
                    <a:solidFill>
                      <a:srgbClr val="FFEBCD"/>
                    </a:solidFill>
                  </a:tcPr>
                </a:tc>
                <a:extLst>
                  <a:ext uri="{0D108BD9-81ED-4DB2-BD59-A6C34878D82A}">
                    <a16:rowId xmlns:a16="http://schemas.microsoft.com/office/drawing/2014/main" val="10000"/>
                  </a:ext>
                </a:extLst>
              </a:tr>
              <a:tr h="1315621">
                <a:tc>
                  <a:txBody>
                    <a:bodyPr/>
                    <a:lstStyle/>
                    <a:p>
                      <a:pPr algn="ctr">
                        <a:lnSpc>
                          <a:spcPts val="2519"/>
                        </a:lnSpc>
                        <a:defRPr/>
                      </a:pPr>
                      <a:r>
                        <a:rPr lang="en-US" sz="1799">
                          <a:solidFill>
                            <a:srgbClr val="000000"/>
                          </a:solidFill>
                          <a:latin typeface="Open Sans Bold"/>
                        </a:rPr>
                        <a:t>Culturi anuale</a:t>
                      </a:r>
                      <a:endParaRPr lang="en-US" sz="1100"/>
                    </a:p>
                  </a:txBody>
                  <a:tcPr marL="190500" marR="190500" marT="190500" marB="190500" anchor="ctr">
                    <a:lnL w="38100" cap="flat" cmpd="sng" algn="ctr">
                      <a:solidFill>
                        <a:srgbClr val="FFD699"/>
                      </a:solidFill>
                      <a:prstDash val="solid"/>
                      <a:round/>
                      <a:headEnd type="none" w="med" len="med"/>
                      <a:tailEnd type="none" w="med" len="med"/>
                    </a:lnL>
                    <a:lnR w="38100" cap="flat" cmpd="sng" algn="ctr">
                      <a:solidFill>
                        <a:srgbClr val="FFD699"/>
                      </a:solidFill>
                      <a:prstDash val="solid"/>
                      <a:round/>
                      <a:headEnd type="none" w="med" len="med"/>
                      <a:tailEnd type="none" w="med" len="med"/>
                    </a:lnR>
                    <a:lnT w="38100" cap="flat" cmpd="sng" algn="ctr">
                      <a:solidFill>
                        <a:srgbClr val="FFD699"/>
                      </a:solidFill>
                      <a:prstDash val="solid"/>
                      <a:round/>
                      <a:headEnd type="none" w="med" len="med"/>
                      <a:tailEnd type="none" w="med" len="med"/>
                    </a:lnT>
                    <a:lnB w="38100" cap="flat" cmpd="sng" algn="ctr">
                      <a:solidFill>
                        <a:srgbClr val="FFD699"/>
                      </a:solidFill>
                      <a:prstDash val="solid"/>
                      <a:round/>
                      <a:headEnd type="none" w="med" len="med"/>
                      <a:tailEnd type="none" w="med" len="med"/>
                    </a:lnB>
                  </a:tcPr>
                </a:tc>
                <a:tc>
                  <a:txBody>
                    <a:bodyPr/>
                    <a:lstStyle/>
                    <a:p>
                      <a:pPr algn="ctr">
                        <a:lnSpc>
                          <a:spcPts val="2519"/>
                        </a:lnSpc>
                        <a:defRPr/>
                      </a:pPr>
                      <a:r>
                        <a:rPr lang="en-US" sz="1799">
                          <a:solidFill>
                            <a:srgbClr val="000000"/>
                          </a:solidFill>
                          <a:latin typeface="Open Sans Bold"/>
                        </a:rPr>
                        <a:t>2 ani</a:t>
                      </a:r>
                      <a:endParaRPr lang="en-US" sz="1100"/>
                    </a:p>
                  </a:txBody>
                  <a:tcPr marL="190500" marR="190500" marT="190500" marB="190500" anchor="ctr">
                    <a:lnL w="38100" cap="flat" cmpd="sng" algn="ctr">
                      <a:solidFill>
                        <a:srgbClr val="FFD699"/>
                      </a:solidFill>
                      <a:prstDash val="solid"/>
                      <a:round/>
                      <a:headEnd type="none" w="med" len="med"/>
                      <a:tailEnd type="none" w="med" len="med"/>
                    </a:lnL>
                    <a:lnR w="38100" cap="flat" cmpd="sng" algn="ctr">
                      <a:solidFill>
                        <a:srgbClr val="FFD699"/>
                      </a:solidFill>
                      <a:prstDash val="solid"/>
                      <a:round/>
                      <a:headEnd type="none" w="med" len="med"/>
                      <a:tailEnd type="none" w="med" len="med"/>
                    </a:lnR>
                    <a:lnT w="38100" cap="flat" cmpd="sng" algn="ctr">
                      <a:solidFill>
                        <a:srgbClr val="FFD699"/>
                      </a:solidFill>
                      <a:prstDash val="solid"/>
                      <a:round/>
                      <a:headEnd type="none" w="med" len="med"/>
                      <a:tailEnd type="none" w="med" len="med"/>
                    </a:lnT>
                    <a:lnB w="38100" cap="flat" cmpd="sng" algn="ctr">
                      <a:solidFill>
                        <a:srgbClr val="FFD699"/>
                      </a:solidFill>
                      <a:prstDash val="solid"/>
                      <a:round/>
                      <a:headEnd type="none" w="med" len="med"/>
                      <a:tailEnd type="none" w="med" len="med"/>
                    </a:lnB>
                  </a:tcPr>
                </a:tc>
                <a:tc>
                  <a:txBody>
                    <a:bodyPr/>
                    <a:lstStyle/>
                    <a:p>
                      <a:pPr algn="ctr">
                        <a:lnSpc>
                          <a:spcPts val="2239"/>
                        </a:lnSpc>
                        <a:defRPr/>
                      </a:pPr>
                      <a:r>
                        <a:rPr lang="en-US" sz="1599">
                          <a:solidFill>
                            <a:srgbClr val="000000"/>
                          </a:solidFill>
                          <a:latin typeface="Open Sans Bold"/>
                        </a:rPr>
                        <a:t>Produsele semănate după 2 ani de la începutul conversiei pot fi comercializate cu status de produs ecologic.</a:t>
                      </a:r>
                      <a:endParaRPr lang="en-US" sz="1100"/>
                    </a:p>
                  </a:txBody>
                  <a:tcPr marL="190500" marR="190500" marT="190500" marB="190500" anchor="ctr">
                    <a:lnL w="38100" cap="flat" cmpd="sng" algn="ctr">
                      <a:solidFill>
                        <a:srgbClr val="FFD699"/>
                      </a:solidFill>
                      <a:prstDash val="solid"/>
                      <a:round/>
                      <a:headEnd type="none" w="med" len="med"/>
                      <a:tailEnd type="none" w="med" len="med"/>
                    </a:lnL>
                    <a:lnR w="38100" cap="flat" cmpd="sng" algn="ctr">
                      <a:solidFill>
                        <a:srgbClr val="FFD699"/>
                      </a:solidFill>
                      <a:prstDash val="solid"/>
                      <a:round/>
                      <a:headEnd type="none" w="med" len="med"/>
                      <a:tailEnd type="none" w="med" len="med"/>
                    </a:lnR>
                    <a:lnT w="38100" cap="flat" cmpd="sng" algn="ctr">
                      <a:solidFill>
                        <a:srgbClr val="FFD699"/>
                      </a:solidFill>
                      <a:prstDash val="solid"/>
                      <a:round/>
                      <a:headEnd type="none" w="med" len="med"/>
                      <a:tailEnd type="none" w="med" len="med"/>
                    </a:lnT>
                    <a:lnB w="38100" cap="flat" cmpd="sng" algn="ctr">
                      <a:solidFill>
                        <a:srgbClr val="FFD699"/>
                      </a:solidFill>
                      <a:prstDash val="solid"/>
                      <a:round/>
                      <a:headEnd type="none" w="med" len="med"/>
                      <a:tailEnd type="none" w="med" len="med"/>
                    </a:lnB>
                  </a:tcPr>
                </a:tc>
                <a:extLst>
                  <a:ext uri="{0D108BD9-81ED-4DB2-BD59-A6C34878D82A}">
                    <a16:rowId xmlns:a16="http://schemas.microsoft.com/office/drawing/2014/main" val="10001"/>
                  </a:ext>
                </a:extLst>
              </a:tr>
              <a:tr h="1315621">
                <a:tc>
                  <a:txBody>
                    <a:bodyPr/>
                    <a:lstStyle/>
                    <a:p>
                      <a:pPr algn="ctr">
                        <a:lnSpc>
                          <a:spcPts val="2519"/>
                        </a:lnSpc>
                        <a:defRPr/>
                      </a:pPr>
                      <a:r>
                        <a:rPr lang="en-US" sz="1799">
                          <a:solidFill>
                            <a:srgbClr val="000000"/>
                          </a:solidFill>
                          <a:latin typeface="Open Sans Bold"/>
                        </a:rPr>
                        <a:t>Culturi perene</a:t>
                      </a:r>
                      <a:endParaRPr lang="en-US" sz="1100"/>
                    </a:p>
                  </a:txBody>
                  <a:tcPr marL="190500" marR="190500" marT="190500" marB="190500" anchor="ctr">
                    <a:lnL w="38100" cap="flat" cmpd="sng" algn="ctr">
                      <a:solidFill>
                        <a:srgbClr val="FFD699"/>
                      </a:solidFill>
                      <a:prstDash val="solid"/>
                      <a:round/>
                      <a:headEnd type="none" w="med" len="med"/>
                      <a:tailEnd type="none" w="med" len="med"/>
                    </a:lnL>
                    <a:lnR w="38100" cap="flat" cmpd="sng" algn="ctr">
                      <a:solidFill>
                        <a:srgbClr val="FFD699"/>
                      </a:solidFill>
                      <a:prstDash val="solid"/>
                      <a:round/>
                      <a:headEnd type="none" w="med" len="med"/>
                      <a:tailEnd type="none" w="med" len="med"/>
                    </a:lnR>
                    <a:lnT w="38100" cap="flat" cmpd="sng" algn="ctr">
                      <a:solidFill>
                        <a:srgbClr val="FFD699"/>
                      </a:solidFill>
                      <a:prstDash val="solid"/>
                      <a:round/>
                      <a:headEnd type="none" w="med" len="med"/>
                      <a:tailEnd type="none" w="med" len="med"/>
                    </a:lnT>
                    <a:lnB w="38100" cap="flat" cmpd="sng" algn="ctr">
                      <a:solidFill>
                        <a:srgbClr val="FFD699"/>
                      </a:solidFill>
                      <a:prstDash val="solid"/>
                      <a:round/>
                      <a:headEnd type="none" w="med" len="med"/>
                      <a:tailEnd type="none" w="med" len="med"/>
                    </a:lnB>
                  </a:tcPr>
                </a:tc>
                <a:tc>
                  <a:txBody>
                    <a:bodyPr/>
                    <a:lstStyle/>
                    <a:p>
                      <a:pPr algn="ctr">
                        <a:lnSpc>
                          <a:spcPts val="2519"/>
                        </a:lnSpc>
                        <a:defRPr/>
                      </a:pPr>
                      <a:r>
                        <a:rPr lang="en-US" sz="1799">
                          <a:solidFill>
                            <a:srgbClr val="000000"/>
                          </a:solidFill>
                          <a:latin typeface="Open Sans Bold"/>
                        </a:rPr>
                        <a:t>3 ani</a:t>
                      </a:r>
                      <a:endParaRPr lang="en-US" sz="1100"/>
                    </a:p>
                  </a:txBody>
                  <a:tcPr marL="190500" marR="190500" marT="190500" marB="190500" anchor="ctr">
                    <a:lnL w="38100" cap="flat" cmpd="sng" algn="ctr">
                      <a:solidFill>
                        <a:srgbClr val="FFD699"/>
                      </a:solidFill>
                      <a:prstDash val="solid"/>
                      <a:round/>
                      <a:headEnd type="none" w="med" len="med"/>
                      <a:tailEnd type="none" w="med" len="med"/>
                    </a:lnL>
                    <a:lnR w="38100" cap="flat" cmpd="sng" algn="ctr">
                      <a:solidFill>
                        <a:srgbClr val="FFD699"/>
                      </a:solidFill>
                      <a:prstDash val="solid"/>
                      <a:round/>
                      <a:headEnd type="none" w="med" len="med"/>
                      <a:tailEnd type="none" w="med" len="med"/>
                    </a:lnR>
                    <a:lnT w="38100" cap="flat" cmpd="sng" algn="ctr">
                      <a:solidFill>
                        <a:srgbClr val="FFD699"/>
                      </a:solidFill>
                      <a:prstDash val="solid"/>
                      <a:round/>
                      <a:headEnd type="none" w="med" len="med"/>
                      <a:tailEnd type="none" w="med" len="med"/>
                    </a:lnT>
                    <a:lnB w="38100" cap="flat" cmpd="sng" algn="ctr">
                      <a:solidFill>
                        <a:srgbClr val="FFD699"/>
                      </a:solidFill>
                      <a:prstDash val="solid"/>
                      <a:round/>
                      <a:headEnd type="none" w="med" len="med"/>
                      <a:tailEnd type="none" w="med" len="med"/>
                    </a:lnB>
                  </a:tcPr>
                </a:tc>
                <a:tc>
                  <a:txBody>
                    <a:bodyPr/>
                    <a:lstStyle/>
                    <a:p>
                      <a:pPr algn="ctr">
                        <a:lnSpc>
                          <a:spcPts val="2239"/>
                        </a:lnSpc>
                        <a:defRPr/>
                      </a:pPr>
                      <a:r>
                        <a:rPr lang="en-US" sz="1599">
                          <a:solidFill>
                            <a:srgbClr val="000000"/>
                          </a:solidFill>
                          <a:latin typeface="Open Sans Bold"/>
                        </a:rPr>
                        <a:t>Produsele semănate după 3 ani de la începutul conversiei pot fi comercializate cu status de produs ecologic.</a:t>
                      </a:r>
                      <a:endParaRPr lang="en-US" sz="1100"/>
                    </a:p>
                  </a:txBody>
                  <a:tcPr marL="190500" marR="190500" marT="190500" marB="190500" anchor="ctr">
                    <a:lnL w="38100" cap="flat" cmpd="sng" algn="ctr">
                      <a:solidFill>
                        <a:srgbClr val="FFD699"/>
                      </a:solidFill>
                      <a:prstDash val="solid"/>
                      <a:round/>
                      <a:headEnd type="none" w="med" len="med"/>
                      <a:tailEnd type="none" w="med" len="med"/>
                    </a:lnL>
                    <a:lnR w="38100" cap="flat" cmpd="sng" algn="ctr">
                      <a:solidFill>
                        <a:srgbClr val="FFD699"/>
                      </a:solidFill>
                      <a:prstDash val="solid"/>
                      <a:round/>
                      <a:headEnd type="none" w="med" len="med"/>
                      <a:tailEnd type="none" w="med" len="med"/>
                    </a:lnR>
                    <a:lnT w="38100" cap="flat" cmpd="sng" algn="ctr">
                      <a:solidFill>
                        <a:srgbClr val="FFD699"/>
                      </a:solidFill>
                      <a:prstDash val="solid"/>
                      <a:round/>
                      <a:headEnd type="none" w="med" len="med"/>
                      <a:tailEnd type="none" w="med" len="med"/>
                    </a:lnT>
                    <a:lnB w="38100" cap="flat" cmpd="sng" algn="ctr">
                      <a:solidFill>
                        <a:srgbClr val="FFD699"/>
                      </a:solidFill>
                      <a:prstDash val="solid"/>
                      <a:round/>
                      <a:headEnd type="none" w="med" len="med"/>
                      <a:tailEnd type="none" w="med" len="med"/>
                    </a:lnB>
                  </a:tcPr>
                </a:tc>
                <a:extLst>
                  <a:ext uri="{0D108BD9-81ED-4DB2-BD59-A6C34878D82A}">
                    <a16:rowId xmlns:a16="http://schemas.microsoft.com/office/drawing/2014/main" val="10002"/>
                  </a:ext>
                </a:extLst>
              </a:tr>
              <a:tr h="1027529">
                <a:tc>
                  <a:txBody>
                    <a:bodyPr/>
                    <a:lstStyle/>
                    <a:p>
                      <a:pPr algn="ctr">
                        <a:lnSpc>
                          <a:spcPts val="2519"/>
                        </a:lnSpc>
                        <a:defRPr/>
                      </a:pPr>
                      <a:r>
                        <a:rPr lang="en-US" sz="1799">
                          <a:solidFill>
                            <a:srgbClr val="000000"/>
                          </a:solidFill>
                          <a:latin typeface="Open Sans Bold"/>
                        </a:rPr>
                        <a:t>Pajiști și culturi furajere</a:t>
                      </a:r>
                      <a:endParaRPr lang="en-US" sz="1100"/>
                    </a:p>
                  </a:txBody>
                  <a:tcPr marL="190500" marR="190500" marT="190500" marB="190500" anchor="ctr">
                    <a:lnL w="38100" cap="flat" cmpd="sng" algn="ctr">
                      <a:solidFill>
                        <a:srgbClr val="FFD699"/>
                      </a:solidFill>
                      <a:prstDash val="solid"/>
                      <a:round/>
                      <a:headEnd type="none" w="med" len="med"/>
                      <a:tailEnd type="none" w="med" len="med"/>
                    </a:lnL>
                    <a:lnR w="38100" cap="flat" cmpd="sng" algn="ctr">
                      <a:solidFill>
                        <a:srgbClr val="FFD699"/>
                      </a:solidFill>
                      <a:prstDash val="solid"/>
                      <a:round/>
                      <a:headEnd type="none" w="med" len="med"/>
                      <a:tailEnd type="none" w="med" len="med"/>
                    </a:lnR>
                    <a:lnT w="38100" cap="flat" cmpd="sng" algn="ctr">
                      <a:solidFill>
                        <a:srgbClr val="FFD699"/>
                      </a:solidFill>
                      <a:prstDash val="solid"/>
                      <a:round/>
                      <a:headEnd type="none" w="med" len="med"/>
                      <a:tailEnd type="none" w="med" len="med"/>
                    </a:lnT>
                    <a:lnB w="38100" cap="flat" cmpd="sng" algn="ctr">
                      <a:solidFill>
                        <a:srgbClr val="FFD699"/>
                      </a:solidFill>
                      <a:prstDash val="solid"/>
                      <a:round/>
                      <a:headEnd type="none" w="med" len="med"/>
                      <a:tailEnd type="none" w="med" len="med"/>
                    </a:lnB>
                  </a:tcPr>
                </a:tc>
                <a:tc>
                  <a:txBody>
                    <a:bodyPr/>
                    <a:lstStyle/>
                    <a:p>
                      <a:pPr algn="ctr">
                        <a:lnSpc>
                          <a:spcPts val="2519"/>
                        </a:lnSpc>
                        <a:defRPr/>
                      </a:pPr>
                      <a:r>
                        <a:rPr lang="en-US" sz="1799">
                          <a:solidFill>
                            <a:srgbClr val="000000"/>
                          </a:solidFill>
                          <a:latin typeface="Open Sans Bold"/>
                        </a:rPr>
                        <a:t>2 ani</a:t>
                      </a:r>
                      <a:endParaRPr lang="en-US" sz="1100"/>
                    </a:p>
                  </a:txBody>
                  <a:tcPr marL="190500" marR="190500" marT="190500" marB="190500" anchor="ctr">
                    <a:lnL w="38100" cap="flat" cmpd="sng" algn="ctr">
                      <a:solidFill>
                        <a:srgbClr val="FFD699"/>
                      </a:solidFill>
                      <a:prstDash val="solid"/>
                      <a:round/>
                      <a:headEnd type="none" w="med" len="med"/>
                      <a:tailEnd type="none" w="med" len="med"/>
                    </a:lnL>
                    <a:lnR w="38100" cap="flat" cmpd="sng" algn="ctr">
                      <a:solidFill>
                        <a:srgbClr val="FFD699"/>
                      </a:solidFill>
                      <a:prstDash val="solid"/>
                      <a:round/>
                      <a:headEnd type="none" w="med" len="med"/>
                      <a:tailEnd type="none" w="med" len="med"/>
                    </a:lnR>
                    <a:lnT w="38100" cap="flat" cmpd="sng" algn="ctr">
                      <a:solidFill>
                        <a:srgbClr val="FFD699"/>
                      </a:solidFill>
                      <a:prstDash val="solid"/>
                      <a:round/>
                      <a:headEnd type="none" w="med" len="med"/>
                      <a:tailEnd type="none" w="med" len="med"/>
                    </a:lnT>
                    <a:lnB w="38100" cap="flat" cmpd="sng" algn="ctr">
                      <a:solidFill>
                        <a:srgbClr val="FFD699"/>
                      </a:solidFill>
                      <a:prstDash val="solid"/>
                      <a:round/>
                      <a:headEnd type="none" w="med" len="med"/>
                      <a:tailEnd type="none" w="med" len="med"/>
                    </a:lnB>
                  </a:tcPr>
                </a:tc>
                <a:tc>
                  <a:txBody>
                    <a:bodyPr/>
                    <a:lstStyle/>
                    <a:p>
                      <a:pPr algn="ctr">
                        <a:lnSpc>
                          <a:spcPts val="2239"/>
                        </a:lnSpc>
                        <a:defRPr/>
                      </a:pPr>
                      <a:r>
                        <a:rPr lang="en-US" sz="1599">
                          <a:solidFill>
                            <a:srgbClr val="000000"/>
                          </a:solidFill>
                          <a:latin typeface="Open Sans Bold"/>
                        </a:rPr>
                        <a:t>Înainte de folosirea ca furaj ecologic.</a:t>
                      </a:r>
                      <a:endParaRPr lang="en-US" sz="1100"/>
                    </a:p>
                  </a:txBody>
                  <a:tcPr marL="190500" marR="190500" marT="190500" marB="190500" anchor="ctr">
                    <a:lnL w="38100" cap="flat" cmpd="sng" algn="ctr">
                      <a:solidFill>
                        <a:srgbClr val="FFD699"/>
                      </a:solidFill>
                      <a:prstDash val="solid"/>
                      <a:round/>
                      <a:headEnd type="none" w="med" len="med"/>
                      <a:tailEnd type="none" w="med" len="med"/>
                    </a:lnL>
                    <a:lnR w="38100" cap="flat" cmpd="sng" algn="ctr">
                      <a:solidFill>
                        <a:srgbClr val="FFD699"/>
                      </a:solidFill>
                      <a:prstDash val="solid"/>
                      <a:round/>
                      <a:headEnd type="none" w="med" len="med"/>
                      <a:tailEnd type="none" w="med" len="med"/>
                    </a:lnR>
                    <a:lnT w="38100" cap="flat" cmpd="sng" algn="ctr">
                      <a:solidFill>
                        <a:srgbClr val="FFD699"/>
                      </a:solidFill>
                      <a:prstDash val="solid"/>
                      <a:round/>
                      <a:headEnd type="none" w="med" len="med"/>
                      <a:tailEnd type="none" w="med" len="med"/>
                    </a:lnT>
                    <a:lnB w="38100" cap="flat" cmpd="sng" algn="ctr">
                      <a:solidFill>
                        <a:srgbClr val="FFD699"/>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grpSp>
        <p:nvGrpSpPr>
          <p:cNvPr id="23" name="Group 23"/>
          <p:cNvGrpSpPr/>
          <p:nvPr/>
        </p:nvGrpSpPr>
        <p:grpSpPr>
          <a:xfrm>
            <a:off x="14917386" y="6836030"/>
            <a:ext cx="2768292" cy="2768281"/>
            <a:chOff x="0" y="0"/>
            <a:chExt cx="6350000" cy="6349975"/>
          </a:xfrm>
        </p:grpSpPr>
        <p:sp>
          <p:nvSpPr>
            <p:cNvPr id="24" name="Freeform 24"/>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10" cstate="print"/>
              <a:stretch>
                <a:fillRect l="-33883" r="-33883"/>
              </a:stretch>
            </a:blipFill>
          </p:spPr>
        </p:sp>
      </p:grpSp>
      <p:sp>
        <p:nvSpPr>
          <p:cNvPr id="25" name="TextBox 25"/>
          <p:cNvSpPr txBox="1"/>
          <p:nvPr/>
        </p:nvSpPr>
        <p:spPr>
          <a:xfrm>
            <a:off x="3565518" y="1038225"/>
            <a:ext cx="8072081" cy="1666875"/>
          </a:xfrm>
          <a:prstGeom prst="rect">
            <a:avLst/>
          </a:prstGeom>
        </p:spPr>
        <p:txBody>
          <a:bodyPr lIns="0" tIns="0" rIns="0" bIns="0" rtlCol="0" anchor="t">
            <a:spAutoFit/>
          </a:bodyPr>
          <a:lstStyle/>
          <a:p>
            <a:pPr>
              <a:lnSpc>
                <a:spcPts val="6655"/>
              </a:lnSpc>
            </a:pPr>
            <a:r>
              <a:rPr lang="en-US" sz="5546">
                <a:solidFill>
                  <a:srgbClr val="664C25"/>
                </a:solidFill>
                <a:latin typeface="Open Sans Bold"/>
              </a:rPr>
              <a:t>Conversia la agricultura ecologică</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EFE5D8"/>
        </a:solidFill>
        <a:effectLst/>
      </p:bgPr>
    </p:bg>
    <p:spTree>
      <p:nvGrpSpPr>
        <p:cNvPr id="1" name=""/>
        <p:cNvGrpSpPr/>
        <p:nvPr/>
      </p:nvGrpSpPr>
      <p:grpSpPr>
        <a:xfrm>
          <a:off x="0" y="0"/>
          <a:ext cx="0" cy="0"/>
          <a:chOff x="0" y="0"/>
          <a:chExt cx="0" cy="0"/>
        </a:xfrm>
      </p:grpSpPr>
      <p:sp>
        <p:nvSpPr>
          <p:cNvPr id="2" name="Freeform 2"/>
          <p:cNvSpPr/>
          <p:nvPr/>
        </p:nvSpPr>
        <p:spPr>
          <a:xfrm rot="-10800000">
            <a:off x="-6062487" y="-4644340"/>
            <a:ext cx="13874077" cy="7063166"/>
          </a:xfrm>
          <a:custGeom>
            <a:avLst/>
            <a:gdLst/>
            <a:ahLst/>
            <a:cxnLst/>
            <a:rect l="l" t="t" r="r" b="b"/>
            <a:pathLst>
              <a:path w="13874077" h="7063166">
                <a:moveTo>
                  <a:pt x="0" y="0"/>
                </a:moveTo>
                <a:lnTo>
                  <a:pt x="13874077" y="0"/>
                </a:lnTo>
                <a:lnTo>
                  <a:pt x="13874077" y="7063166"/>
                </a:lnTo>
                <a:lnTo>
                  <a:pt x="0" y="7063166"/>
                </a:lnTo>
                <a:lnTo>
                  <a:pt x="0" y="0"/>
                </a:lnTo>
                <a:close/>
              </a:path>
            </a:pathLst>
          </a:custGeom>
          <a:blipFill>
            <a:blip r:embed="rId2" cstate="print">
              <a:alphaModFix amt="9999"/>
              <a:extLst>
                <a:ext uri="{96DAC541-7B7A-43D3-8B79-37D633B846F1}">
                  <asvg:svgBlip xmlns:asvg="http://schemas.microsoft.com/office/drawing/2016/SVG/main" r:embed="rId3"/>
                </a:ext>
              </a:extLst>
            </a:blip>
            <a:stretch>
              <a:fillRect/>
            </a:stretch>
          </a:blipFill>
        </p:spPr>
      </p:sp>
      <p:sp>
        <p:nvSpPr>
          <p:cNvPr id="3" name="Freeform 3"/>
          <p:cNvSpPr/>
          <p:nvPr/>
        </p:nvSpPr>
        <p:spPr>
          <a:xfrm rot="-10800000" flipV="1">
            <a:off x="-7569430" y="1940796"/>
            <a:ext cx="13874077" cy="7063166"/>
          </a:xfrm>
          <a:custGeom>
            <a:avLst/>
            <a:gdLst/>
            <a:ahLst/>
            <a:cxnLst/>
            <a:rect l="l" t="t" r="r" b="b"/>
            <a:pathLst>
              <a:path w="13874077" h="7063166">
                <a:moveTo>
                  <a:pt x="0" y="7063166"/>
                </a:moveTo>
                <a:lnTo>
                  <a:pt x="13874076" y="7063166"/>
                </a:lnTo>
                <a:lnTo>
                  <a:pt x="13874076" y="0"/>
                </a:lnTo>
                <a:lnTo>
                  <a:pt x="0" y="0"/>
                </a:lnTo>
                <a:lnTo>
                  <a:pt x="0" y="7063166"/>
                </a:lnTo>
                <a:close/>
              </a:path>
            </a:pathLst>
          </a:custGeom>
          <a:blipFill>
            <a:blip r:embed="rId2" cstate="print">
              <a:alphaModFix amt="9999"/>
              <a:extLst>
                <a:ext uri="{96DAC541-7B7A-43D3-8B79-37D633B846F1}">
                  <asvg:svgBlip xmlns:asvg="http://schemas.microsoft.com/office/drawing/2016/SVG/main" r:embed="rId3"/>
                </a:ext>
              </a:extLst>
            </a:blip>
            <a:stretch>
              <a:fillRect/>
            </a:stretch>
          </a:blipFill>
        </p:spPr>
      </p:sp>
      <p:sp>
        <p:nvSpPr>
          <p:cNvPr id="4" name="AutoShape 4"/>
          <p:cNvSpPr/>
          <p:nvPr/>
        </p:nvSpPr>
        <p:spPr>
          <a:xfrm flipH="1" flipV="1">
            <a:off x="288275" y="775954"/>
            <a:ext cx="0" cy="6550387"/>
          </a:xfrm>
          <a:prstGeom prst="line">
            <a:avLst/>
          </a:prstGeom>
          <a:ln w="142875" cap="rnd">
            <a:solidFill>
              <a:srgbClr val="FFFFFF"/>
            </a:solidFill>
            <a:prstDash val="sysDash"/>
            <a:headEnd type="none" w="sm" len="sm"/>
            <a:tailEnd type="none" w="sm" len="sm"/>
          </a:ln>
        </p:spPr>
      </p:sp>
      <p:sp>
        <p:nvSpPr>
          <p:cNvPr id="5" name="Freeform 5"/>
          <p:cNvSpPr/>
          <p:nvPr/>
        </p:nvSpPr>
        <p:spPr>
          <a:xfrm rot="-10800000" flipV="1">
            <a:off x="-2453349" y="2891041"/>
            <a:ext cx="13874077" cy="7063166"/>
          </a:xfrm>
          <a:custGeom>
            <a:avLst/>
            <a:gdLst/>
            <a:ahLst/>
            <a:cxnLst/>
            <a:rect l="l" t="t" r="r" b="b"/>
            <a:pathLst>
              <a:path w="13874077" h="7063166">
                <a:moveTo>
                  <a:pt x="0" y="7063166"/>
                </a:moveTo>
                <a:lnTo>
                  <a:pt x="13874077" y="7063166"/>
                </a:lnTo>
                <a:lnTo>
                  <a:pt x="13874077" y="0"/>
                </a:lnTo>
                <a:lnTo>
                  <a:pt x="0" y="0"/>
                </a:lnTo>
                <a:lnTo>
                  <a:pt x="0" y="7063166"/>
                </a:lnTo>
                <a:close/>
              </a:path>
            </a:pathLst>
          </a:custGeom>
          <a:blipFill>
            <a:blip r:embed="rId2" cstate="print">
              <a:alphaModFix amt="9999"/>
              <a:extLst>
                <a:ext uri="{96DAC541-7B7A-43D3-8B79-37D633B846F1}">
                  <asvg:svgBlip xmlns:asvg="http://schemas.microsoft.com/office/drawing/2016/SVG/main" r:embed="rId3"/>
                </a:ext>
              </a:extLst>
            </a:blip>
            <a:stretch>
              <a:fillRect/>
            </a:stretch>
          </a:blipFill>
        </p:spPr>
      </p:sp>
      <p:sp>
        <p:nvSpPr>
          <p:cNvPr id="6" name="Freeform 6"/>
          <p:cNvSpPr/>
          <p:nvPr/>
        </p:nvSpPr>
        <p:spPr>
          <a:xfrm rot="-10800000">
            <a:off x="4413923" y="-2995990"/>
            <a:ext cx="13874077" cy="7063166"/>
          </a:xfrm>
          <a:custGeom>
            <a:avLst/>
            <a:gdLst/>
            <a:ahLst/>
            <a:cxnLst/>
            <a:rect l="l" t="t" r="r" b="b"/>
            <a:pathLst>
              <a:path w="13874077" h="7063166">
                <a:moveTo>
                  <a:pt x="0" y="0"/>
                </a:moveTo>
                <a:lnTo>
                  <a:pt x="13874077" y="0"/>
                </a:lnTo>
                <a:lnTo>
                  <a:pt x="13874077" y="7063166"/>
                </a:lnTo>
                <a:lnTo>
                  <a:pt x="0" y="7063166"/>
                </a:lnTo>
                <a:lnTo>
                  <a:pt x="0" y="0"/>
                </a:lnTo>
                <a:close/>
              </a:path>
            </a:pathLst>
          </a:custGeom>
          <a:blipFill>
            <a:blip r:embed="rId2" cstate="print">
              <a:alphaModFix amt="9999"/>
              <a:extLst>
                <a:ext uri="{96DAC541-7B7A-43D3-8B79-37D633B846F1}">
                  <asvg:svgBlip xmlns:asvg="http://schemas.microsoft.com/office/drawing/2016/SVG/main" r:embed="rId3"/>
                </a:ext>
              </a:extLst>
            </a:blip>
            <a:stretch>
              <a:fillRect/>
            </a:stretch>
          </a:blipFill>
        </p:spPr>
      </p:sp>
      <p:sp>
        <p:nvSpPr>
          <p:cNvPr id="7" name="Freeform 7"/>
          <p:cNvSpPr/>
          <p:nvPr/>
        </p:nvSpPr>
        <p:spPr>
          <a:xfrm rot="-3881706">
            <a:off x="-181574" y="8713727"/>
            <a:ext cx="2139688" cy="1622273"/>
          </a:xfrm>
          <a:custGeom>
            <a:avLst/>
            <a:gdLst/>
            <a:ahLst/>
            <a:cxnLst/>
            <a:rect l="l" t="t" r="r" b="b"/>
            <a:pathLst>
              <a:path w="2139688" h="1622273">
                <a:moveTo>
                  <a:pt x="0" y="0"/>
                </a:moveTo>
                <a:lnTo>
                  <a:pt x="2139688" y="0"/>
                </a:lnTo>
                <a:lnTo>
                  <a:pt x="2139688" y="1622273"/>
                </a:lnTo>
                <a:lnTo>
                  <a:pt x="0" y="1622273"/>
                </a:lnTo>
                <a:lnTo>
                  <a:pt x="0" y="0"/>
                </a:lnTo>
                <a:close/>
              </a:path>
            </a:pathLst>
          </a:custGeom>
          <a:blipFill>
            <a:blip r:embed="rId4" cstate="print">
              <a:extLst>
                <a:ext uri="{96DAC541-7B7A-43D3-8B79-37D633B846F1}">
                  <asvg:svgBlip xmlns:asvg="http://schemas.microsoft.com/office/drawing/2016/SVG/main" r:embed="rId5"/>
                </a:ext>
              </a:extLst>
            </a:blip>
            <a:stretch>
              <a:fillRect/>
            </a:stretch>
          </a:blipFill>
        </p:spPr>
      </p:sp>
      <p:sp>
        <p:nvSpPr>
          <p:cNvPr id="8" name="Freeform 8"/>
          <p:cNvSpPr/>
          <p:nvPr/>
        </p:nvSpPr>
        <p:spPr>
          <a:xfrm rot="-1527366">
            <a:off x="15722080" y="839312"/>
            <a:ext cx="995028" cy="1216145"/>
          </a:xfrm>
          <a:custGeom>
            <a:avLst/>
            <a:gdLst/>
            <a:ahLst/>
            <a:cxnLst/>
            <a:rect l="l" t="t" r="r" b="b"/>
            <a:pathLst>
              <a:path w="995028" h="1216145">
                <a:moveTo>
                  <a:pt x="0" y="0"/>
                </a:moveTo>
                <a:lnTo>
                  <a:pt x="995028" y="0"/>
                </a:lnTo>
                <a:lnTo>
                  <a:pt x="995028" y="1216145"/>
                </a:lnTo>
                <a:lnTo>
                  <a:pt x="0" y="1216145"/>
                </a:lnTo>
                <a:lnTo>
                  <a:pt x="0" y="0"/>
                </a:lnTo>
                <a:close/>
              </a:path>
            </a:pathLst>
          </a:custGeom>
          <a:blipFill>
            <a:blip r:embed="rId6" cstate="print">
              <a:extLst>
                <a:ext uri="{96DAC541-7B7A-43D3-8B79-37D633B846F1}">
                  <asvg:svgBlip xmlns:asvg="http://schemas.microsoft.com/office/drawing/2016/SVG/main" r:embed="rId7"/>
                </a:ext>
              </a:extLst>
            </a:blip>
            <a:stretch>
              <a:fillRect/>
            </a:stretch>
          </a:blipFill>
        </p:spPr>
      </p:sp>
      <p:grpSp>
        <p:nvGrpSpPr>
          <p:cNvPr id="9" name="Group 9"/>
          <p:cNvGrpSpPr/>
          <p:nvPr/>
        </p:nvGrpSpPr>
        <p:grpSpPr>
          <a:xfrm>
            <a:off x="12089513" y="3873058"/>
            <a:ext cx="5892440" cy="5892416"/>
            <a:chOff x="0" y="0"/>
            <a:chExt cx="6350000" cy="6349975"/>
          </a:xfrm>
        </p:grpSpPr>
        <p:sp>
          <p:nvSpPr>
            <p:cNvPr id="10" name="Freeform 10"/>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8" cstate="print"/>
              <a:stretch>
                <a:fillRect l="-6437" r="-6437"/>
              </a:stretch>
            </a:blipFill>
          </p:spPr>
        </p:sp>
      </p:grpSp>
      <p:sp>
        <p:nvSpPr>
          <p:cNvPr id="11" name="TextBox 11"/>
          <p:cNvSpPr txBox="1"/>
          <p:nvPr/>
        </p:nvSpPr>
        <p:spPr>
          <a:xfrm>
            <a:off x="2618303" y="345859"/>
            <a:ext cx="9821997" cy="1666875"/>
          </a:xfrm>
          <a:prstGeom prst="rect">
            <a:avLst/>
          </a:prstGeom>
        </p:spPr>
        <p:txBody>
          <a:bodyPr lIns="0" tIns="0" rIns="0" bIns="0" rtlCol="0" anchor="t">
            <a:spAutoFit/>
          </a:bodyPr>
          <a:lstStyle/>
          <a:p>
            <a:pPr>
              <a:lnSpc>
                <a:spcPts val="6655"/>
              </a:lnSpc>
            </a:pPr>
            <a:r>
              <a:rPr lang="en-US" sz="5546">
                <a:solidFill>
                  <a:srgbClr val="664C25"/>
                </a:solidFill>
                <a:latin typeface="Open Sans Bold"/>
              </a:rPr>
              <a:t>Conversia la agricultura ecologică</a:t>
            </a:r>
          </a:p>
        </p:txBody>
      </p:sp>
      <p:sp>
        <p:nvSpPr>
          <p:cNvPr id="12" name="TextBox 12"/>
          <p:cNvSpPr txBox="1"/>
          <p:nvPr/>
        </p:nvSpPr>
        <p:spPr>
          <a:xfrm>
            <a:off x="1028700" y="2440372"/>
            <a:ext cx="10008996" cy="1783589"/>
          </a:xfrm>
          <a:prstGeom prst="rect">
            <a:avLst/>
          </a:prstGeom>
        </p:spPr>
        <p:txBody>
          <a:bodyPr lIns="0" tIns="0" rIns="0" bIns="0" rtlCol="0" anchor="t">
            <a:spAutoFit/>
          </a:bodyPr>
          <a:lstStyle/>
          <a:p>
            <a:pPr>
              <a:lnSpc>
                <a:spcPts val="3541"/>
              </a:lnSpc>
              <a:spcBef>
                <a:spcPct val="0"/>
              </a:spcBef>
            </a:pPr>
            <a:r>
              <a:rPr lang="en-US" sz="2529">
                <a:solidFill>
                  <a:srgbClr val="664C25"/>
                </a:solidFill>
                <a:latin typeface="Manjari"/>
              </a:rPr>
              <a:t>Conversia unui teren agricol începe odată cu înregistrarea operatorului la DAJ/DAMB (data aprobării fișei de înregistrare) și data la care practicile devin conforme cu regulile de producție ecologică.</a:t>
            </a:r>
          </a:p>
        </p:txBody>
      </p:sp>
      <p:sp>
        <p:nvSpPr>
          <p:cNvPr id="13" name="TextBox 13"/>
          <p:cNvSpPr txBox="1"/>
          <p:nvPr/>
        </p:nvSpPr>
        <p:spPr>
          <a:xfrm>
            <a:off x="1936642" y="6498682"/>
            <a:ext cx="10008996" cy="2678939"/>
          </a:xfrm>
          <a:prstGeom prst="rect">
            <a:avLst/>
          </a:prstGeom>
        </p:spPr>
        <p:txBody>
          <a:bodyPr lIns="0" tIns="0" rIns="0" bIns="0" rtlCol="0" anchor="t">
            <a:spAutoFit/>
          </a:bodyPr>
          <a:lstStyle/>
          <a:p>
            <a:pPr>
              <a:lnSpc>
                <a:spcPts val="3541"/>
              </a:lnSpc>
            </a:pPr>
            <a:r>
              <a:rPr lang="en-US" sz="2529">
                <a:solidFill>
                  <a:srgbClr val="664C25"/>
                </a:solidFill>
                <a:latin typeface="Manjari"/>
              </a:rPr>
              <a:t>Conversia unui animal începe cu data la care operatorul își înregistrează activitatea de creștere a animalelor la DAJ/DAMB (data aprobării fișei de înregistrare) și data la care respectă condiţiile de creștere în sistem ecologic (în ceea ce privește adăpostul, alimentația, profilaxia).</a:t>
            </a:r>
          </a:p>
          <a:p>
            <a:pPr>
              <a:lnSpc>
                <a:spcPts val="3541"/>
              </a:lnSpc>
              <a:spcBef>
                <a:spcPct val="0"/>
              </a:spcBef>
            </a:pPr>
            <a:endParaRPr/>
          </a:p>
        </p:txBody>
      </p:sp>
      <p:sp>
        <p:nvSpPr>
          <p:cNvPr id="14" name="TextBox 14"/>
          <p:cNvSpPr txBox="1"/>
          <p:nvPr/>
        </p:nvSpPr>
        <p:spPr>
          <a:xfrm>
            <a:off x="1411732" y="4467443"/>
            <a:ext cx="10008996" cy="1783589"/>
          </a:xfrm>
          <a:prstGeom prst="rect">
            <a:avLst/>
          </a:prstGeom>
        </p:spPr>
        <p:txBody>
          <a:bodyPr lIns="0" tIns="0" rIns="0" bIns="0" rtlCol="0" anchor="t">
            <a:spAutoFit/>
          </a:bodyPr>
          <a:lstStyle/>
          <a:p>
            <a:pPr>
              <a:lnSpc>
                <a:spcPts val="3541"/>
              </a:lnSpc>
              <a:spcBef>
                <a:spcPct val="0"/>
              </a:spcBef>
            </a:pPr>
            <a:r>
              <a:rPr lang="en-US" sz="2529">
                <a:solidFill>
                  <a:srgbClr val="664C25"/>
                </a:solidFill>
                <a:latin typeface="Manjari"/>
              </a:rPr>
              <a:t>Furaje în conversie– înseamnă hrana pentru animale obţinută în perioada de conversie la producţia ecologică, cu excepţia celor recoltate în termen de 12 luni de la începutul perioadei de conversie (primul an de conversie).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B19C83"/>
        </a:solidFill>
        <a:effectLst/>
      </p:bgPr>
    </p:bg>
    <p:spTree>
      <p:nvGrpSpPr>
        <p:cNvPr id="1" name=""/>
        <p:cNvGrpSpPr/>
        <p:nvPr/>
      </p:nvGrpSpPr>
      <p:grpSpPr>
        <a:xfrm>
          <a:off x="0" y="0"/>
          <a:ext cx="0" cy="0"/>
          <a:chOff x="0" y="0"/>
          <a:chExt cx="0" cy="0"/>
        </a:xfrm>
      </p:grpSpPr>
      <p:grpSp>
        <p:nvGrpSpPr>
          <p:cNvPr id="2" name="Group 2"/>
          <p:cNvGrpSpPr/>
          <p:nvPr/>
        </p:nvGrpSpPr>
        <p:grpSpPr>
          <a:xfrm>
            <a:off x="-6525753" y="-4816830"/>
            <a:ext cx="40944222" cy="19316187"/>
            <a:chOff x="0" y="0"/>
            <a:chExt cx="54592296" cy="25754916"/>
          </a:xfrm>
        </p:grpSpPr>
        <p:sp>
          <p:nvSpPr>
            <p:cNvPr id="3" name="Freeform 3"/>
            <p:cNvSpPr/>
            <p:nvPr/>
          </p:nvSpPr>
          <p:spPr>
            <a:xfrm>
              <a:off x="19437076" y="5217202"/>
              <a:ext cx="19794344" cy="10077121"/>
            </a:xfrm>
            <a:custGeom>
              <a:avLst/>
              <a:gdLst/>
              <a:ahLst/>
              <a:cxnLst/>
              <a:rect l="l" t="t" r="r" b="b"/>
              <a:pathLst>
                <a:path w="19794344" h="10077121">
                  <a:moveTo>
                    <a:pt x="0" y="0"/>
                  </a:moveTo>
                  <a:lnTo>
                    <a:pt x="19794343" y="0"/>
                  </a:lnTo>
                  <a:lnTo>
                    <a:pt x="19794343" y="10077121"/>
                  </a:lnTo>
                  <a:lnTo>
                    <a:pt x="0" y="10077121"/>
                  </a:lnTo>
                  <a:lnTo>
                    <a:pt x="0" y="0"/>
                  </a:lnTo>
                  <a:close/>
                </a:path>
              </a:pathLst>
            </a:custGeom>
            <a:blipFill>
              <a:blip r:embed="rId2" cstate="print">
                <a:alphaModFix amt="19999"/>
                <a:extLst>
                  <a:ext uri="{96DAC541-7B7A-43D3-8B79-37D633B846F1}">
                    <asvg:svgBlip xmlns:asvg="http://schemas.microsoft.com/office/drawing/2016/SVG/main" r:embed="rId3"/>
                  </a:ext>
                </a:extLst>
              </a:blip>
              <a:stretch>
                <a:fillRect/>
              </a:stretch>
            </a:blipFill>
          </p:spPr>
        </p:sp>
        <p:sp>
          <p:nvSpPr>
            <p:cNvPr id="4" name="Freeform 4"/>
            <p:cNvSpPr/>
            <p:nvPr/>
          </p:nvSpPr>
          <p:spPr>
            <a:xfrm>
              <a:off x="15417779" y="10363231"/>
              <a:ext cx="19794344" cy="10077121"/>
            </a:xfrm>
            <a:custGeom>
              <a:avLst/>
              <a:gdLst/>
              <a:ahLst/>
              <a:cxnLst/>
              <a:rect l="l" t="t" r="r" b="b"/>
              <a:pathLst>
                <a:path w="19794344" h="10077121">
                  <a:moveTo>
                    <a:pt x="0" y="0"/>
                  </a:moveTo>
                  <a:lnTo>
                    <a:pt x="19794344" y="0"/>
                  </a:lnTo>
                  <a:lnTo>
                    <a:pt x="19794344" y="10077120"/>
                  </a:lnTo>
                  <a:lnTo>
                    <a:pt x="0" y="10077120"/>
                  </a:lnTo>
                  <a:lnTo>
                    <a:pt x="0" y="0"/>
                  </a:lnTo>
                  <a:close/>
                </a:path>
              </a:pathLst>
            </a:custGeom>
            <a:blipFill>
              <a:blip r:embed="rId2" cstate="print">
                <a:alphaModFix amt="19999"/>
                <a:extLst>
                  <a:ext uri="{96DAC541-7B7A-43D3-8B79-37D633B846F1}">
                    <asvg:svgBlip xmlns:asvg="http://schemas.microsoft.com/office/drawing/2016/SVG/main" r:embed="rId3"/>
                  </a:ext>
                </a:extLst>
              </a:blip>
              <a:stretch>
                <a:fillRect/>
              </a:stretch>
            </a:blipFill>
          </p:spPr>
        </p:sp>
        <p:sp>
          <p:nvSpPr>
            <p:cNvPr id="5" name="Freeform 5"/>
            <p:cNvSpPr/>
            <p:nvPr/>
          </p:nvSpPr>
          <p:spPr>
            <a:xfrm>
              <a:off x="10730735" y="15677796"/>
              <a:ext cx="19794344" cy="10077121"/>
            </a:xfrm>
            <a:custGeom>
              <a:avLst/>
              <a:gdLst/>
              <a:ahLst/>
              <a:cxnLst/>
              <a:rect l="l" t="t" r="r" b="b"/>
              <a:pathLst>
                <a:path w="19794344" h="10077121">
                  <a:moveTo>
                    <a:pt x="0" y="0"/>
                  </a:moveTo>
                  <a:lnTo>
                    <a:pt x="19794344" y="0"/>
                  </a:lnTo>
                  <a:lnTo>
                    <a:pt x="19794344" y="10077120"/>
                  </a:lnTo>
                  <a:lnTo>
                    <a:pt x="0" y="10077120"/>
                  </a:lnTo>
                  <a:lnTo>
                    <a:pt x="0" y="0"/>
                  </a:lnTo>
                  <a:close/>
                </a:path>
              </a:pathLst>
            </a:custGeom>
            <a:blipFill>
              <a:blip r:embed="rId2" cstate="print">
                <a:alphaModFix amt="19999"/>
                <a:extLst>
                  <a:ext uri="{96DAC541-7B7A-43D3-8B79-37D633B846F1}">
                    <asvg:svgBlip xmlns:asvg="http://schemas.microsoft.com/office/drawing/2016/SVG/main" r:embed="rId3"/>
                  </a:ext>
                </a:extLst>
              </a:blip>
              <a:stretch>
                <a:fillRect/>
              </a:stretch>
            </a:blipFill>
          </p:spPr>
        </p:sp>
        <p:sp>
          <p:nvSpPr>
            <p:cNvPr id="6" name="Freeform 6"/>
            <p:cNvSpPr/>
            <p:nvPr/>
          </p:nvSpPr>
          <p:spPr>
            <a:xfrm>
              <a:off x="34797952" y="15528791"/>
              <a:ext cx="19794344" cy="10077121"/>
            </a:xfrm>
            <a:custGeom>
              <a:avLst/>
              <a:gdLst/>
              <a:ahLst/>
              <a:cxnLst/>
              <a:rect l="l" t="t" r="r" b="b"/>
              <a:pathLst>
                <a:path w="19794344" h="10077121">
                  <a:moveTo>
                    <a:pt x="0" y="0"/>
                  </a:moveTo>
                  <a:lnTo>
                    <a:pt x="19794344" y="0"/>
                  </a:lnTo>
                  <a:lnTo>
                    <a:pt x="19794344" y="10077121"/>
                  </a:lnTo>
                  <a:lnTo>
                    <a:pt x="0" y="10077121"/>
                  </a:lnTo>
                  <a:lnTo>
                    <a:pt x="0" y="0"/>
                  </a:lnTo>
                  <a:close/>
                </a:path>
              </a:pathLst>
            </a:custGeom>
            <a:blipFill>
              <a:blip r:embed="rId4" cstate="print">
                <a:alphaModFix amt="19999"/>
                <a:extLst>
                  <a:ext uri="{96DAC541-7B7A-43D3-8B79-37D633B846F1}">
                    <asvg:svgBlip xmlns:asvg="http://schemas.microsoft.com/office/drawing/2016/SVG/main" r:embed="rId5"/>
                  </a:ext>
                </a:extLst>
              </a:blip>
              <a:stretch>
                <a:fillRect/>
              </a:stretch>
            </a:blipFill>
          </p:spPr>
        </p:sp>
        <p:sp>
          <p:nvSpPr>
            <p:cNvPr id="7" name="Freeform 7"/>
            <p:cNvSpPr/>
            <p:nvPr/>
          </p:nvSpPr>
          <p:spPr>
            <a:xfrm>
              <a:off x="0" y="0"/>
              <a:ext cx="19794344" cy="10077121"/>
            </a:xfrm>
            <a:custGeom>
              <a:avLst/>
              <a:gdLst/>
              <a:ahLst/>
              <a:cxnLst/>
              <a:rect l="l" t="t" r="r" b="b"/>
              <a:pathLst>
                <a:path w="19794344" h="10077121">
                  <a:moveTo>
                    <a:pt x="0" y="0"/>
                  </a:moveTo>
                  <a:lnTo>
                    <a:pt x="19794344" y="0"/>
                  </a:lnTo>
                  <a:lnTo>
                    <a:pt x="19794344" y="10077121"/>
                  </a:lnTo>
                  <a:lnTo>
                    <a:pt x="0" y="10077121"/>
                  </a:lnTo>
                  <a:lnTo>
                    <a:pt x="0" y="0"/>
                  </a:lnTo>
                  <a:close/>
                </a:path>
              </a:pathLst>
            </a:custGeom>
            <a:blipFill>
              <a:blip r:embed="rId2" cstate="print">
                <a:alphaModFix amt="19999"/>
                <a:extLst>
                  <a:ext uri="{96DAC541-7B7A-43D3-8B79-37D633B846F1}">
                    <asvg:svgBlip xmlns:asvg="http://schemas.microsoft.com/office/drawing/2016/SVG/main" r:embed="rId3"/>
                  </a:ext>
                </a:extLst>
              </a:blip>
              <a:stretch>
                <a:fillRect/>
              </a:stretch>
            </a:blipFill>
          </p:spPr>
        </p:sp>
      </p:grpSp>
      <p:grpSp>
        <p:nvGrpSpPr>
          <p:cNvPr id="8" name="Group 8"/>
          <p:cNvGrpSpPr/>
          <p:nvPr/>
        </p:nvGrpSpPr>
        <p:grpSpPr>
          <a:xfrm>
            <a:off x="506020" y="441797"/>
            <a:ext cx="17275959" cy="9403406"/>
            <a:chOff x="0" y="0"/>
            <a:chExt cx="4452367" cy="2423450"/>
          </a:xfrm>
        </p:grpSpPr>
        <p:sp>
          <p:nvSpPr>
            <p:cNvPr id="9" name="Freeform 9"/>
            <p:cNvSpPr/>
            <p:nvPr/>
          </p:nvSpPr>
          <p:spPr>
            <a:xfrm>
              <a:off x="0" y="0"/>
              <a:ext cx="4452367" cy="2423450"/>
            </a:xfrm>
            <a:custGeom>
              <a:avLst/>
              <a:gdLst/>
              <a:ahLst/>
              <a:cxnLst/>
              <a:rect l="l" t="t" r="r" b="b"/>
              <a:pathLst>
                <a:path w="4452367" h="2423450">
                  <a:moveTo>
                    <a:pt x="4327907" y="2423450"/>
                  </a:moveTo>
                  <a:lnTo>
                    <a:pt x="124460" y="2423450"/>
                  </a:lnTo>
                  <a:cubicBezTo>
                    <a:pt x="55880" y="2423450"/>
                    <a:pt x="0" y="2367570"/>
                    <a:pt x="0" y="2298990"/>
                  </a:cubicBezTo>
                  <a:lnTo>
                    <a:pt x="0" y="124460"/>
                  </a:lnTo>
                  <a:cubicBezTo>
                    <a:pt x="0" y="55880"/>
                    <a:pt x="55880" y="0"/>
                    <a:pt x="124460" y="0"/>
                  </a:cubicBezTo>
                  <a:lnTo>
                    <a:pt x="4327908" y="0"/>
                  </a:lnTo>
                  <a:cubicBezTo>
                    <a:pt x="4396487" y="0"/>
                    <a:pt x="4452367" y="55880"/>
                    <a:pt x="4452367" y="124460"/>
                  </a:cubicBezTo>
                  <a:lnTo>
                    <a:pt x="4452367" y="2298990"/>
                  </a:lnTo>
                  <a:cubicBezTo>
                    <a:pt x="4452367" y="2367570"/>
                    <a:pt x="4396487" y="2423450"/>
                    <a:pt x="4327908" y="2423450"/>
                  </a:cubicBezTo>
                  <a:close/>
                </a:path>
              </a:pathLst>
            </a:custGeom>
            <a:solidFill>
              <a:srgbClr val="FFFFFF"/>
            </a:solidFill>
          </p:spPr>
        </p:sp>
      </p:grpSp>
      <p:grpSp>
        <p:nvGrpSpPr>
          <p:cNvPr id="10" name="Group 10"/>
          <p:cNvGrpSpPr/>
          <p:nvPr/>
        </p:nvGrpSpPr>
        <p:grpSpPr>
          <a:xfrm>
            <a:off x="11873471" y="1721753"/>
            <a:ext cx="752800" cy="752800"/>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56400"/>
            </a:solidFill>
          </p:spPr>
        </p:sp>
        <p:sp>
          <p:nvSpPr>
            <p:cNvPr id="12" name="TextBox 12"/>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nvGrpSpPr>
          <p:cNvPr id="13" name="Group 13"/>
          <p:cNvGrpSpPr/>
          <p:nvPr/>
        </p:nvGrpSpPr>
        <p:grpSpPr>
          <a:xfrm>
            <a:off x="15269144" y="3089861"/>
            <a:ext cx="2053647" cy="2053639"/>
            <a:chOff x="0" y="0"/>
            <a:chExt cx="6350000" cy="6349975"/>
          </a:xfrm>
        </p:grpSpPr>
        <p:sp>
          <p:nvSpPr>
            <p:cNvPr id="14" name="Freeform 14"/>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6" cstate="print"/>
              <a:stretch>
                <a:fillRect l="-41759" r="-41759"/>
              </a:stretch>
            </a:blipFill>
          </p:spPr>
        </p:sp>
      </p:grpSp>
      <p:sp>
        <p:nvSpPr>
          <p:cNvPr id="15" name="AutoShape 15"/>
          <p:cNvSpPr/>
          <p:nvPr/>
        </p:nvSpPr>
        <p:spPr>
          <a:xfrm>
            <a:off x="5980559" y="3018850"/>
            <a:ext cx="9504824" cy="0"/>
          </a:xfrm>
          <a:prstGeom prst="line">
            <a:avLst/>
          </a:prstGeom>
          <a:ln w="123825" cap="rnd">
            <a:solidFill>
              <a:srgbClr val="664C25"/>
            </a:solidFill>
            <a:prstDash val="sysDash"/>
            <a:headEnd type="none" w="sm" len="sm"/>
            <a:tailEnd type="none" w="sm" len="sm"/>
          </a:ln>
        </p:spPr>
      </p:sp>
      <p:grpSp>
        <p:nvGrpSpPr>
          <p:cNvPr id="16" name="Group 16"/>
          <p:cNvGrpSpPr/>
          <p:nvPr/>
        </p:nvGrpSpPr>
        <p:grpSpPr>
          <a:xfrm>
            <a:off x="-5051772" y="6836030"/>
            <a:ext cx="10226866" cy="10226866"/>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19C83"/>
            </a:solidFill>
          </p:spPr>
        </p:sp>
        <p:sp>
          <p:nvSpPr>
            <p:cNvPr id="18" name="TextBox 18"/>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nvGrpSpPr>
          <p:cNvPr id="19" name="Group 19"/>
          <p:cNvGrpSpPr/>
          <p:nvPr/>
        </p:nvGrpSpPr>
        <p:grpSpPr>
          <a:xfrm>
            <a:off x="506020" y="6586324"/>
            <a:ext cx="2671986" cy="2671976"/>
            <a:chOff x="0" y="0"/>
            <a:chExt cx="6350000" cy="6349975"/>
          </a:xfrm>
        </p:grpSpPr>
        <p:sp>
          <p:nvSpPr>
            <p:cNvPr id="20" name="Freeform 20"/>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7" cstate="print"/>
              <a:stretch>
                <a:fillRect l="-31880" r="-31880"/>
              </a:stretch>
            </a:blipFill>
          </p:spPr>
        </p:sp>
      </p:grpSp>
      <p:graphicFrame>
        <p:nvGraphicFramePr>
          <p:cNvPr id="21" name="Table 21"/>
          <p:cNvGraphicFramePr>
            <a:graphicFrameLocks noGrp="1"/>
          </p:cNvGraphicFramePr>
          <p:nvPr/>
        </p:nvGraphicFramePr>
        <p:xfrm>
          <a:off x="3428649" y="3230632"/>
          <a:ext cx="11430701" cy="6257924"/>
        </p:xfrm>
        <a:graphic>
          <a:graphicData uri="http://schemas.openxmlformats.org/drawingml/2006/table">
            <a:tbl>
              <a:tblPr/>
              <a:tblGrid>
                <a:gridCol w="3376934">
                  <a:extLst>
                    <a:ext uri="{9D8B030D-6E8A-4147-A177-3AD203B41FA5}">
                      <a16:colId xmlns:a16="http://schemas.microsoft.com/office/drawing/2014/main" val="20000"/>
                    </a:ext>
                  </a:extLst>
                </a:gridCol>
                <a:gridCol w="2433812">
                  <a:extLst>
                    <a:ext uri="{9D8B030D-6E8A-4147-A177-3AD203B41FA5}">
                      <a16:colId xmlns:a16="http://schemas.microsoft.com/office/drawing/2014/main" val="20001"/>
                    </a:ext>
                  </a:extLst>
                </a:gridCol>
                <a:gridCol w="5619955">
                  <a:extLst>
                    <a:ext uri="{9D8B030D-6E8A-4147-A177-3AD203B41FA5}">
                      <a16:colId xmlns:a16="http://schemas.microsoft.com/office/drawing/2014/main" val="20002"/>
                    </a:ext>
                  </a:extLst>
                </a:gridCol>
              </a:tblGrid>
              <a:tr h="1025418">
                <a:tc>
                  <a:txBody>
                    <a:bodyPr/>
                    <a:lstStyle/>
                    <a:p>
                      <a:pPr algn="ctr">
                        <a:lnSpc>
                          <a:spcPts val="2519"/>
                        </a:lnSpc>
                        <a:defRPr/>
                      </a:pPr>
                      <a:r>
                        <a:rPr lang="en-US" sz="1799">
                          <a:solidFill>
                            <a:srgbClr val="000000"/>
                          </a:solidFill>
                          <a:latin typeface="Open Sans Bold"/>
                        </a:rPr>
                        <a:t>Specia</a:t>
                      </a:r>
                      <a:endParaRPr lang="en-US" sz="1100"/>
                    </a:p>
                  </a:txBody>
                  <a:tcPr marL="190500" marR="190500" marT="190500" marB="190500" anchor="ctr">
                    <a:lnL w="38100" cap="flat" cmpd="sng" algn="ctr">
                      <a:solidFill>
                        <a:srgbClr val="FFD699"/>
                      </a:solidFill>
                      <a:prstDash val="solid"/>
                      <a:round/>
                      <a:headEnd type="none" w="med" len="med"/>
                      <a:tailEnd type="none" w="med" len="med"/>
                    </a:lnL>
                    <a:lnR w="38100" cap="flat" cmpd="sng" algn="ctr">
                      <a:solidFill>
                        <a:srgbClr val="FFD699"/>
                      </a:solidFill>
                      <a:prstDash val="solid"/>
                      <a:round/>
                      <a:headEnd type="none" w="med" len="med"/>
                      <a:tailEnd type="none" w="med" len="med"/>
                    </a:lnR>
                    <a:lnT w="38100" cap="flat" cmpd="sng" algn="ctr">
                      <a:solidFill>
                        <a:srgbClr val="FFD699"/>
                      </a:solidFill>
                      <a:prstDash val="solid"/>
                      <a:round/>
                      <a:headEnd type="none" w="med" len="med"/>
                      <a:tailEnd type="none" w="med" len="med"/>
                    </a:lnT>
                    <a:lnB w="38100" cap="flat" cmpd="sng" algn="ctr">
                      <a:solidFill>
                        <a:srgbClr val="FFD699"/>
                      </a:solidFill>
                      <a:prstDash val="solid"/>
                      <a:round/>
                      <a:headEnd type="none" w="med" len="med"/>
                      <a:tailEnd type="none" w="med" len="med"/>
                    </a:lnB>
                    <a:solidFill>
                      <a:srgbClr val="FFEBCD"/>
                    </a:solidFill>
                  </a:tcPr>
                </a:tc>
                <a:tc>
                  <a:txBody>
                    <a:bodyPr/>
                    <a:lstStyle/>
                    <a:p>
                      <a:pPr algn="ctr">
                        <a:lnSpc>
                          <a:spcPts val="2519"/>
                        </a:lnSpc>
                        <a:defRPr/>
                      </a:pPr>
                      <a:r>
                        <a:rPr lang="en-US" sz="1799">
                          <a:solidFill>
                            <a:srgbClr val="000000"/>
                          </a:solidFill>
                          <a:latin typeface="Open Sans Bold"/>
                        </a:rPr>
                        <a:t>Producția</a:t>
                      </a:r>
                      <a:endParaRPr lang="en-US" sz="1100"/>
                    </a:p>
                  </a:txBody>
                  <a:tcPr marL="190500" marR="190500" marT="190500" marB="190500" anchor="ctr">
                    <a:lnL w="38100" cap="flat" cmpd="sng" algn="ctr">
                      <a:solidFill>
                        <a:srgbClr val="FFD699"/>
                      </a:solidFill>
                      <a:prstDash val="solid"/>
                      <a:round/>
                      <a:headEnd type="none" w="med" len="med"/>
                      <a:tailEnd type="none" w="med" len="med"/>
                    </a:lnL>
                    <a:lnR w="38100" cap="flat" cmpd="sng" algn="ctr">
                      <a:solidFill>
                        <a:srgbClr val="FFD699"/>
                      </a:solidFill>
                      <a:prstDash val="solid"/>
                      <a:round/>
                      <a:headEnd type="none" w="med" len="med"/>
                      <a:tailEnd type="none" w="med" len="med"/>
                    </a:lnR>
                    <a:lnT w="38100" cap="flat" cmpd="sng" algn="ctr">
                      <a:solidFill>
                        <a:srgbClr val="FFD699"/>
                      </a:solidFill>
                      <a:prstDash val="solid"/>
                      <a:round/>
                      <a:headEnd type="none" w="med" len="med"/>
                      <a:tailEnd type="none" w="med" len="med"/>
                    </a:lnT>
                    <a:lnB w="38100" cap="flat" cmpd="sng" algn="ctr">
                      <a:solidFill>
                        <a:srgbClr val="FFD699"/>
                      </a:solidFill>
                      <a:prstDash val="solid"/>
                      <a:round/>
                      <a:headEnd type="none" w="med" len="med"/>
                      <a:tailEnd type="none" w="med" len="med"/>
                    </a:lnB>
                    <a:solidFill>
                      <a:srgbClr val="FFEBCD"/>
                    </a:solidFill>
                  </a:tcPr>
                </a:tc>
                <a:tc>
                  <a:txBody>
                    <a:bodyPr/>
                    <a:lstStyle/>
                    <a:p>
                      <a:pPr algn="ctr">
                        <a:lnSpc>
                          <a:spcPts val="2519"/>
                        </a:lnSpc>
                        <a:defRPr/>
                      </a:pPr>
                      <a:r>
                        <a:rPr lang="en-US" sz="1799">
                          <a:solidFill>
                            <a:srgbClr val="000000"/>
                          </a:solidFill>
                          <a:latin typeface="Open Sans Bold"/>
                        </a:rPr>
                        <a:t>Durata conversiei</a:t>
                      </a:r>
                      <a:endParaRPr lang="en-US" sz="1100"/>
                    </a:p>
                  </a:txBody>
                  <a:tcPr marL="190500" marR="190500" marT="190500" marB="190500" anchor="ctr">
                    <a:lnL w="38100" cap="flat" cmpd="sng" algn="ctr">
                      <a:solidFill>
                        <a:srgbClr val="FFD699"/>
                      </a:solidFill>
                      <a:prstDash val="solid"/>
                      <a:round/>
                      <a:headEnd type="none" w="med" len="med"/>
                      <a:tailEnd type="none" w="med" len="med"/>
                    </a:lnL>
                    <a:lnR w="38100" cap="flat" cmpd="sng" algn="ctr">
                      <a:solidFill>
                        <a:srgbClr val="FFD699"/>
                      </a:solidFill>
                      <a:prstDash val="solid"/>
                      <a:round/>
                      <a:headEnd type="none" w="med" len="med"/>
                      <a:tailEnd type="none" w="med" len="med"/>
                    </a:lnR>
                    <a:lnT w="38100" cap="flat" cmpd="sng" algn="ctr">
                      <a:solidFill>
                        <a:srgbClr val="FFD699"/>
                      </a:solidFill>
                      <a:prstDash val="solid"/>
                      <a:round/>
                      <a:headEnd type="none" w="med" len="med"/>
                      <a:tailEnd type="none" w="med" len="med"/>
                    </a:lnT>
                    <a:lnB w="38100" cap="flat" cmpd="sng" algn="ctr">
                      <a:solidFill>
                        <a:srgbClr val="FFD699"/>
                      </a:solidFill>
                      <a:prstDash val="solid"/>
                      <a:round/>
                      <a:headEnd type="none" w="med" len="med"/>
                      <a:tailEnd type="none" w="med" len="med"/>
                    </a:lnB>
                    <a:solidFill>
                      <a:srgbClr val="FFEBCD"/>
                    </a:solidFill>
                  </a:tcPr>
                </a:tc>
                <a:extLst>
                  <a:ext uri="{0D108BD9-81ED-4DB2-BD59-A6C34878D82A}">
                    <a16:rowId xmlns:a16="http://schemas.microsoft.com/office/drawing/2014/main" val="10000"/>
                  </a:ext>
                </a:extLst>
              </a:tr>
              <a:tr h="1025418">
                <a:tc>
                  <a:txBody>
                    <a:bodyPr/>
                    <a:lstStyle/>
                    <a:p>
                      <a:pPr algn="ctr">
                        <a:lnSpc>
                          <a:spcPts val="2519"/>
                        </a:lnSpc>
                        <a:defRPr/>
                      </a:pPr>
                      <a:r>
                        <a:rPr lang="en-US" sz="1799">
                          <a:solidFill>
                            <a:srgbClr val="000000"/>
                          </a:solidFill>
                          <a:latin typeface="Open Sans Bold"/>
                        </a:rPr>
                        <a:t>Ovine, caprine</a:t>
                      </a:r>
                      <a:endParaRPr lang="en-US" sz="1100"/>
                    </a:p>
                  </a:txBody>
                  <a:tcPr marL="190500" marR="190500" marT="190500" marB="190500" anchor="ctr">
                    <a:lnL w="38100" cap="flat" cmpd="sng" algn="ctr">
                      <a:solidFill>
                        <a:srgbClr val="FFD699"/>
                      </a:solidFill>
                      <a:prstDash val="solid"/>
                      <a:round/>
                      <a:headEnd type="none" w="med" len="med"/>
                      <a:tailEnd type="none" w="med" len="med"/>
                    </a:lnL>
                    <a:lnR w="38100" cap="flat" cmpd="sng" algn="ctr">
                      <a:solidFill>
                        <a:srgbClr val="FFD699"/>
                      </a:solidFill>
                      <a:prstDash val="solid"/>
                      <a:round/>
                      <a:headEnd type="none" w="med" len="med"/>
                      <a:tailEnd type="none" w="med" len="med"/>
                    </a:lnR>
                    <a:lnT w="38100" cap="flat" cmpd="sng" algn="ctr">
                      <a:solidFill>
                        <a:srgbClr val="FFD699"/>
                      </a:solidFill>
                      <a:prstDash val="solid"/>
                      <a:round/>
                      <a:headEnd type="none" w="med" len="med"/>
                      <a:tailEnd type="none" w="med" len="med"/>
                    </a:lnT>
                    <a:lnB w="38100" cap="flat" cmpd="sng" algn="ctr">
                      <a:solidFill>
                        <a:srgbClr val="FFD699"/>
                      </a:solidFill>
                      <a:prstDash val="solid"/>
                      <a:round/>
                      <a:headEnd type="none" w="med" len="med"/>
                      <a:tailEnd type="none" w="med" len="med"/>
                    </a:lnB>
                  </a:tcPr>
                </a:tc>
                <a:tc>
                  <a:txBody>
                    <a:bodyPr/>
                    <a:lstStyle/>
                    <a:p>
                      <a:pPr algn="ctr">
                        <a:lnSpc>
                          <a:spcPts val="2519"/>
                        </a:lnSpc>
                        <a:defRPr/>
                      </a:pPr>
                      <a:r>
                        <a:rPr lang="en-US" sz="1799">
                          <a:solidFill>
                            <a:srgbClr val="000000"/>
                          </a:solidFill>
                          <a:latin typeface="Open Sans Bold"/>
                        </a:rPr>
                        <a:t>Carne/lapte</a:t>
                      </a:r>
                      <a:endParaRPr lang="en-US" sz="1100"/>
                    </a:p>
                  </a:txBody>
                  <a:tcPr marL="190500" marR="190500" marT="190500" marB="190500" anchor="ctr">
                    <a:lnL w="38100" cap="flat" cmpd="sng" algn="ctr">
                      <a:solidFill>
                        <a:srgbClr val="FFD699"/>
                      </a:solidFill>
                      <a:prstDash val="solid"/>
                      <a:round/>
                      <a:headEnd type="none" w="med" len="med"/>
                      <a:tailEnd type="none" w="med" len="med"/>
                    </a:lnL>
                    <a:lnR w="38100" cap="flat" cmpd="sng" algn="ctr">
                      <a:solidFill>
                        <a:srgbClr val="FFD699"/>
                      </a:solidFill>
                      <a:prstDash val="solid"/>
                      <a:round/>
                      <a:headEnd type="none" w="med" len="med"/>
                      <a:tailEnd type="none" w="med" len="med"/>
                    </a:lnR>
                    <a:lnT w="38100" cap="flat" cmpd="sng" algn="ctr">
                      <a:solidFill>
                        <a:srgbClr val="FFD699"/>
                      </a:solidFill>
                      <a:prstDash val="solid"/>
                      <a:round/>
                      <a:headEnd type="none" w="med" len="med"/>
                      <a:tailEnd type="none" w="med" len="med"/>
                    </a:lnT>
                    <a:lnB w="38100" cap="flat" cmpd="sng" algn="ctr">
                      <a:solidFill>
                        <a:srgbClr val="FFD699"/>
                      </a:solidFill>
                      <a:prstDash val="solid"/>
                      <a:round/>
                      <a:headEnd type="none" w="med" len="med"/>
                      <a:tailEnd type="none" w="med" len="med"/>
                    </a:lnB>
                  </a:tcPr>
                </a:tc>
                <a:tc>
                  <a:txBody>
                    <a:bodyPr/>
                    <a:lstStyle/>
                    <a:p>
                      <a:pPr algn="ctr">
                        <a:lnSpc>
                          <a:spcPts val="2239"/>
                        </a:lnSpc>
                        <a:defRPr/>
                      </a:pPr>
                      <a:r>
                        <a:rPr lang="en-US" sz="1599">
                          <a:solidFill>
                            <a:srgbClr val="000000"/>
                          </a:solidFill>
                          <a:latin typeface="Open Sans Bold"/>
                        </a:rPr>
                        <a:t>6 luni</a:t>
                      </a:r>
                      <a:endParaRPr lang="en-US" sz="1100"/>
                    </a:p>
                  </a:txBody>
                  <a:tcPr marL="190500" marR="190500" marT="190500" marB="190500" anchor="ctr">
                    <a:lnL w="38100" cap="flat" cmpd="sng" algn="ctr">
                      <a:solidFill>
                        <a:srgbClr val="FFD699"/>
                      </a:solidFill>
                      <a:prstDash val="solid"/>
                      <a:round/>
                      <a:headEnd type="none" w="med" len="med"/>
                      <a:tailEnd type="none" w="med" len="med"/>
                    </a:lnL>
                    <a:lnR w="38100" cap="flat" cmpd="sng" algn="ctr">
                      <a:solidFill>
                        <a:srgbClr val="FFD699"/>
                      </a:solidFill>
                      <a:prstDash val="solid"/>
                      <a:round/>
                      <a:headEnd type="none" w="med" len="med"/>
                      <a:tailEnd type="none" w="med" len="med"/>
                    </a:lnR>
                    <a:lnT w="38100" cap="flat" cmpd="sng" algn="ctr">
                      <a:solidFill>
                        <a:srgbClr val="FFD699"/>
                      </a:solidFill>
                      <a:prstDash val="solid"/>
                      <a:round/>
                      <a:headEnd type="none" w="med" len="med"/>
                      <a:tailEnd type="none" w="med" len="med"/>
                    </a:lnT>
                    <a:lnB w="38100" cap="flat" cmpd="sng" algn="ctr">
                      <a:solidFill>
                        <a:srgbClr val="FFD699"/>
                      </a:solidFill>
                      <a:prstDash val="solid"/>
                      <a:round/>
                      <a:headEnd type="none" w="med" len="med"/>
                      <a:tailEnd type="none" w="med" len="med"/>
                    </a:lnB>
                  </a:tcPr>
                </a:tc>
                <a:extLst>
                  <a:ext uri="{0D108BD9-81ED-4DB2-BD59-A6C34878D82A}">
                    <a16:rowId xmlns:a16="http://schemas.microsoft.com/office/drawing/2014/main" val="10001"/>
                  </a:ext>
                </a:extLst>
              </a:tr>
              <a:tr h="1590835">
                <a:tc>
                  <a:txBody>
                    <a:bodyPr/>
                    <a:lstStyle/>
                    <a:p>
                      <a:pPr algn="ctr">
                        <a:lnSpc>
                          <a:spcPts val="2519"/>
                        </a:lnSpc>
                        <a:defRPr/>
                      </a:pPr>
                      <a:r>
                        <a:rPr lang="en-US" sz="1799">
                          <a:solidFill>
                            <a:srgbClr val="000000"/>
                          </a:solidFill>
                          <a:latin typeface="Open Sans Bold"/>
                        </a:rPr>
                        <a:t>Bovine, cabaline</a:t>
                      </a:r>
                      <a:endParaRPr lang="en-US" sz="1100"/>
                    </a:p>
                  </a:txBody>
                  <a:tcPr marL="190500" marR="190500" marT="190500" marB="190500" anchor="ctr">
                    <a:lnL w="38100" cap="flat" cmpd="sng" algn="ctr">
                      <a:solidFill>
                        <a:srgbClr val="FFD699"/>
                      </a:solidFill>
                      <a:prstDash val="solid"/>
                      <a:round/>
                      <a:headEnd type="none" w="med" len="med"/>
                      <a:tailEnd type="none" w="med" len="med"/>
                    </a:lnL>
                    <a:lnR w="38100" cap="flat" cmpd="sng" algn="ctr">
                      <a:solidFill>
                        <a:srgbClr val="FFD699"/>
                      </a:solidFill>
                      <a:prstDash val="solid"/>
                      <a:round/>
                      <a:headEnd type="none" w="med" len="med"/>
                      <a:tailEnd type="none" w="med" len="med"/>
                    </a:lnR>
                    <a:lnT w="38100" cap="flat" cmpd="sng" algn="ctr">
                      <a:solidFill>
                        <a:srgbClr val="FFD699"/>
                      </a:solidFill>
                      <a:prstDash val="solid"/>
                      <a:round/>
                      <a:headEnd type="none" w="med" len="med"/>
                      <a:tailEnd type="none" w="med" len="med"/>
                    </a:lnT>
                    <a:lnB w="38100" cap="flat" cmpd="sng" algn="ctr">
                      <a:solidFill>
                        <a:srgbClr val="FFD699"/>
                      </a:solidFill>
                      <a:prstDash val="solid"/>
                      <a:round/>
                      <a:headEnd type="none" w="med" len="med"/>
                      <a:tailEnd type="none" w="med" len="med"/>
                    </a:lnB>
                  </a:tcPr>
                </a:tc>
                <a:tc>
                  <a:txBody>
                    <a:bodyPr/>
                    <a:lstStyle/>
                    <a:p>
                      <a:pPr algn="ctr">
                        <a:lnSpc>
                          <a:spcPts val="2519"/>
                        </a:lnSpc>
                        <a:defRPr/>
                      </a:pPr>
                      <a:r>
                        <a:rPr lang="en-US" sz="1799">
                          <a:solidFill>
                            <a:srgbClr val="000000"/>
                          </a:solidFill>
                          <a:latin typeface="Open Sans Bold"/>
                        </a:rPr>
                        <a:t>Carne</a:t>
                      </a:r>
                      <a:endParaRPr lang="en-US" sz="1100"/>
                    </a:p>
                    <a:p>
                      <a:pPr algn="ctr">
                        <a:lnSpc>
                          <a:spcPts val="2519"/>
                        </a:lnSpc>
                      </a:pPr>
                      <a:endParaRPr/>
                    </a:p>
                    <a:p>
                      <a:pPr algn="ctr">
                        <a:lnSpc>
                          <a:spcPts val="2519"/>
                        </a:lnSpc>
                      </a:pPr>
                      <a:r>
                        <a:rPr lang="en-US" sz="1799">
                          <a:solidFill>
                            <a:srgbClr val="000000"/>
                          </a:solidFill>
                          <a:latin typeface="Open Sans Bold"/>
                        </a:rPr>
                        <a:t>Lapte</a:t>
                      </a:r>
                    </a:p>
                  </a:txBody>
                  <a:tcPr marL="190500" marR="190500" marT="190500" marB="190500" anchor="ctr">
                    <a:lnL w="38100" cap="flat" cmpd="sng" algn="ctr">
                      <a:solidFill>
                        <a:srgbClr val="FFD699"/>
                      </a:solidFill>
                      <a:prstDash val="solid"/>
                      <a:round/>
                      <a:headEnd type="none" w="med" len="med"/>
                      <a:tailEnd type="none" w="med" len="med"/>
                    </a:lnL>
                    <a:lnR w="38100" cap="flat" cmpd="sng" algn="ctr">
                      <a:solidFill>
                        <a:srgbClr val="FFD699"/>
                      </a:solidFill>
                      <a:prstDash val="solid"/>
                      <a:round/>
                      <a:headEnd type="none" w="med" len="med"/>
                      <a:tailEnd type="none" w="med" len="med"/>
                    </a:lnR>
                    <a:lnT w="38100" cap="flat" cmpd="sng" algn="ctr">
                      <a:solidFill>
                        <a:srgbClr val="FFD699"/>
                      </a:solidFill>
                      <a:prstDash val="solid"/>
                      <a:round/>
                      <a:headEnd type="none" w="med" len="med"/>
                      <a:tailEnd type="none" w="med" len="med"/>
                    </a:lnT>
                    <a:lnB w="38100" cap="flat" cmpd="sng" algn="ctr">
                      <a:solidFill>
                        <a:srgbClr val="FFD699"/>
                      </a:solidFill>
                      <a:prstDash val="solid"/>
                      <a:round/>
                      <a:headEnd type="none" w="med" len="med"/>
                      <a:tailEnd type="none" w="med" len="med"/>
                    </a:lnB>
                  </a:tcPr>
                </a:tc>
                <a:tc>
                  <a:txBody>
                    <a:bodyPr/>
                    <a:lstStyle/>
                    <a:p>
                      <a:pPr algn="ctr">
                        <a:lnSpc>
                          <a:spcPts val="2239"/>
                        </a:lnSpc>
                        <a:defRPr/>
                      </a:pPr>
                      <a:r>
                        <a:rPr lang="en-US" sz="1599">
                          <a:solidFill>
                            <a:srgbClr val="000000"/>
                          </a:solidFill>
                          <a:latin typeface="Open Sans Bold"/>
                        </a:rPr>
                        <a:t>12 luni și cel puțin 3/4 din viață în agricultura ecologică</a:t>
                      </a:r>
                      <a:endParaRPr lang="en-US" sz="1100"/>
                    </a:p>
                    <a:p>
                      <a:pPr algn="ctr">
                        <a:lnSpc>
                          <a:spcPts val="2239"/>
                        </a:lnSpc>
                      </a:pPr>
                      <a:endParaRPr/>
                    </a:p>
                    <a:p>
                      <a:pPr algn="ctr">
                        <a:lnSpc>
                          <a:spcPts val="2239"/>
                        </a:lnSpc>
                      </a:pPr>
                      <a:r>
                        <a:rPr lang="en-US" sz="1599">
                          <a:solidFill>
                            <a:srgbClr val="000000"/>
                          </a:solidFill>
                          <a:latin typeface="Open Sans Bold"/>
                        </a:rPr>
                        <a:t>6 luni</a:t>
                      </a:r>
                    </a:p>
                  </a:txBody>
                  <a:tcPr marL="190500" marR="190500" marT="190500" marB="190500" anchor="ctr">
                    <a:lnL w="38100" cap="flat" cmpd="sng" algn="ctr">
                      <a:solidFill>
                        <a:srgbClr val="FFD699"/>
                      </a:solidFill>
                      <a:prstDash val="solid"/>
                      <a:round/>
                      <a:headEnd type="none" w="med" len="med"/>
                      <a:tailEnd type="none" w="med" len="med"/>
                    </a:lnL>
                    <a:lnR w="38100" cap="flat" cmpd="sng" algn="ctr">
                      <a:solidFill>
                        <a:srgbClr val="FFD699"/>
                      </a:solidFill>
                      <a:prstDash val="solid"/>
                      <a:round/>
                      <a:headEnd type="none" w="med" len="med"/>
                      <a:tailEnd type="none" w="med" len="med"/>
                    </a:lnR>
                    <a:lnT w="38100" cap="flat" cmpd="sng" algn="ctr">
                      <a:solidFill>
                        <a:srgbClr val="FFD699"/>
                      </a:solidFill>
                      <a:prstDash val="solid"/>
                      <a:round/>
                      <a:headEnd type="none" w="med" len="med"/>
                      <a:tailEnd type="none" w="med" len="med"/>
                    </a:lnT>
                    <a:lnB w="38100" cap="flat" cmpd="sng" algn="ctr">
                      <a:solidFill>
                        <a:srgbClr val="FFD699"/>
                      </a:solidFill>
                      <a:prstDash val="solid"/>
                      <a:round/>
                      <a:headEnd type="none" w="med" len="med"/>
                      <a:tailEnd type="none" w="med" len="med"/>
                    </a:lnB>
                  </a:tcPr>
                </a:tc>
                <a:extLst>
                  <a:ext uri="{0D108BD9-81ED-4DB2-BD59-A6C34878D82A}">
                    <a16:rowId xmlns:a16="http://schemas.microsoft.com/office/drawing/2014/main" val="10002"/>
                  </a:ext>
                </a:extLst>
              </a:tr>
              <a:tr h="1025418">
                <a:tc>
                  <a:txBody>
                    <a:bodyPr/>
                    <a:lstStyle/>
                    <a:p>
                      <a:pPr algn="ctr">
                        <a:lnSpc>
                          <a:spcPts val="2519"/>
                        </a:lnSpc>
                        <a:defRPr/>
                      </a:pPr>
                      <a:r>
                        <a:rPr lang="en-US" sz="1799">
                          <a:solidFill>
                            <a:srgbClr val="000000"/>
                          </a:solidFill>
                          <a:latin typeface="Open Sans Bold"/>
                        </a:rPr>
                        <a:t>Porcine</a:t>
                      </a:r>
                      <a:endParaRPr lang="en-US" sz="1100"/>
                    </a:p>
                  </a:txBody>
                  <a:tcPr marL="190500" marR="190500" marT="190500" marB="190500" anchor="ctr">
                    <a:lnL w="38100" cap="flat" cmpd="sng" algn="ctr">
                      <a:solidFill>
                        <a:srgbClr val="FFD699"/>
                      </a:solidFill>
                      <a:prstDash val="solid"/>
                      <a:round/>
                      <a:headEnd type="none" w="med" len="med"/>
                      <a:tailEnd type="none" w="med" len="med"/>
                    </a:lnL>
                    <a:lnR w="38100" cap="flat" cmpd="sng" algn="ctr">
                      <a:solidFill>
                        <a:srgbClr val="FFD699"/>
                      </a:solidFill>
                      <a:prstDash val="solid"/>
                      <a:round/>
                      <a:headEnd type="none" w="med" len="med"/>
                      <a:tailEnd type="none" w="med" len="med"/>
                    </a:lnR>
                    <a:lnT w="38100" cap="flat" cmpd="sng" algn="ctr">
                      <a:solidFill>
                        <a:srgbClr val="FFD699"/>
                      </a:solidFill>
                      <a:prstDash val="solid"/>
                      <a:round/>
                      <a:headEnd type="none" w="med" len="med"/>
                      <a:tailEnd type="none" w="med" len="med"/>
                    </a:lnT>
                    <a:lnB w="38100" cap="flat" cmpd="sng" algn="ctr">
                      <a:solidFill>
                        <a:srgbClr val="FFD699"/>
                      </a:solidFill>
                      <a:prstDash val="solid"/>
                      <a:round/>
                      <a:headEnd type="none" w="med" len="med"/>
                      <a:tailEnd type="none" w="med" len="med"/>
                    </a:lnB>
                  </a:tcPr>
                </a:tc>
                <a:tc>
                  <a:txBody>
                    <a:bodyPr/>
                    <a:lstStyle/>
                    <a:p>
                      <a:pPr algn="ctr">
                        <a:lnSpc>
                          <a:spcPts val="2519"/>
                        </a:lnSpc>
                        <a:defRPr/>
                      </a:pPr>
                      <a:r>
                        <a:rPr lang="en-US" sz="1799">
                          <a:solidFill>
                            <a:srgbClr val="000000"/>
                          </a:solidFill>
                          <a:latin typeface="Open Sans Bold"/>
                        </a:rPr>
                        <a:t>Carne</a:t>
                      </a:r>
                      <a:endParaRPr lang="en-US" sz="1100"/>
                    </a:p>
                  </a:txBody>
                  <a:tcPr marL="190500" marR="190500" marT="190500" marB="190500" anchor="ctr">
                    <a:lnL w="38100" cap="flat" cmpd="sng" algn="ctr">
                      <a:solidFill>
                        <a:srgbClr val="FFD699"/>
                      </a:solidFill>
                      <a:prstDash val="solid"/>
                      <a:round/>
                      <a:headEnd type="none" w="med" len="med"/>
                      <a:tailEnd type="none" w="med" len="med"/>
                    </a:lnL>
                    <a:lnR w="38100" cap="flat" cmpd="sng" algn="ctr">
                      <a:solidFill>
                        <a:srgbClr val="FFD699"/>
                      </a:solidFill>
                      <a:prstDash val="solid"/>
                      <a:round/>
                      <a:headEnd type="none" w="med" len="med"/>
                      <a:tailEnd type="none" w="med" len="med"/>
                    </a:lnR>
                    <a:lnT w="38100" cap="flat" cmpd="sng" algn="ctr">
                      <a:solidFill>
                        <a:srgbClr val="FFD699"/>
                      </a:solidFill>
                      <a:prstDash val="solid"/>
                      <a:round/>
                      <a:headEnd type="none" w="med" len="med"/>
                      <a:tailEnd type="none" w="med" len="med"/>
                    </a:lnT>
                    <a:lnB w="38100" cap="flat" cmpd="sng" algn="ctr">
                      <a:solidFill>
                        <a:srgbClr val="FFD699"/>
                      </a:solidFill>
                      <a:prstDash val="solid"/>
                      <a:round/>
                      <a:headEnd type="none" w="med" len="med"/>
                      <a:tailEnd type="none" w="med" len="med"/>
                    </a:lnB>
                  </a:tcPr>
                </a:tc>
                <a:tc>
                  <a:txBody>
                    <a:bodyPr/>
                    <a:lstStyle/>
                    <a:p>
                      <a:pPr algn="ctr">
                        <a:lnSpc>
                          <a:spcPts val="2239"/>
                        </a:lnSpc>
                        <a:defRPr/>
                      </a:pPr>
                      <a:r>
                        <a:rPr lang="en-US" sz="1599">
                          <a:solidFill>
                            <a:srgbClr val="000000"/>
                          </a:solidFill>
                          <a:latin typeface="Open Sans Bold"/>
                        </a:rPr>
                        <a:t>6 luni</a:t>
                      </a:r>
                      <a:endParaRPr lang="en-US" sz="1100"/>
                    </a:p>
                  </a:txBody>
                  <a:tcPr marL="190500" marR="190500" marT="190500" marB="190500" anchor="ctr">
                    <a:lnL w="38100" cap="flat" cmpd="sng" algn="ctr">
                      <a:solidFill>
                        <a:srgbClr val="FFD699"/>
                      </a:solidFill>
                      <a:prstDash val="solid"/>
                      <a:round/>
                      <a:headEnd type="none" w="med" len="med"/>
                      <a:tailEnd type="none" w="med" len="med"/>
                    </a:lnL>
                    <a:lnR w="38100" cap="flat" cmpd="sng" algn="ctr">
                      <a:solidFill>
                        <a:srgbClr val="FFD699"/>
                      </a:solidFill>
                      <a:prstDash val="solid"/>
                      <a:round/>
                      <a:headEnd type="none" w="med" len="med"/>
                      <a:tailEnd type="none" w="med" len="med"/>
                    </a:lnR>
                    <a:lnT w="38100" cap="flat" cmpd="sng" algn="ctr">
                      <a:solidFill>
                        <a:srgbClr val="FFD699"/>
                      </a:solidFill>
                      <a:prstDash val="solid"/>
                      <a:round/>
                      <a:headEnd type="none" w="med" len="med"/>
                      <a:tailEnd type="none" w="med" len="med"/>
                    </a:lnT>
                    <a:lnB w="38100" cap="flat" cmpd="sng" algn="ctr">
                      <a:solidFill>
                        <a:srgbClr val="FFD699"/>
                      </a:solidFill>
                      <a:prstDash val="solid"/>
                      <a:round/>
                      <a:headEnd type="none" w="med" len="med"/>
                      <a:tailEnd type="none" w="med" len="med"/>
                    </a:lnB>
                  </a:tcPr>
                </a:tc>
                <a:extLst>
                  <a:ext uri="{0D108BD9-81ED-4DB2-BD59-A6C34878D82A}">
                    <a16:rowId xmlns:a16="http://schemas.microsoft.com/office/drawing/2014/main" val="10003"/>
                  </a:ext>
                </a:extLst>
              </a:tr>
              <a:tr h="1590835">
                <a:tc>
                  <a:txBody>
                    <a:bodyPr/>
                    <a:lstStyle/>
                    <a:p>
                      <a:pPr algn="ctr">
                        <a:lnSpc>
                          <a:spcPts val="2519"/>
                        </a:lnSpc>
                        <a:defRPr/>
                      </a:pPr>
                      <a:r>
                        <a:rPr lang="en-US" sz="1799">
                          <a:solidFill>
                            <a:srgbClr val="000000"/>
                          </a:solidFill>
                          <a:latin typeface="Open Sans Bold"/>
                        </a:rPr>
                        <a:t>Păsări</a:t>
                      </a:r>
                      <a:endParaRPr lang="en-US" sz="1100"/>
                    </a:p>
                  </a:txBody>
                  <a:tcPr marL="190500" marR="190500" marT="190500" marB="190500" anchor="ctr">
                    <a:lnL w="38100" cap="flat" cmpd="sng" algn="ctr">
                      <a:solidFill>
                        <a:srgbClr val="FFD699"/>
                      </a:solidFill>
                      <a:prstDash val="solid"/>
                      <a:round/>
                      <a:headEnd type="none" w="med" len="med"/>
                      <a:tailEnd type="none" w="med" len="med"/>
                    </a:lnL>
                    <a:lnR w="38100" cap="flat" cmpd="sng" algn="ctr">
                      <a:solidFill>
                        <a:srgbClr val="FFD699"/>
                      </a:solidFill>
                      <a:prstDash val="solid"/>
                      <a:round/>
                      <a:headEnd type="none" w="med" len="med"/>
                      <a:tailEnd type="none" w="med" len="med"/>
                    </a:lnR>
                    <a:lnT w="38100" cap="flat" cmpd="sng" algn="ctr">
                      <a:solidFill>
                        <a:srgbClr val="FFD699"/>
                      </a:solidFill>
                      <a:prstDash val="solid"/>
                      <a:round/>
                      <a:headEnd type="none" w="med" len="med"/>
                      <a:tailEnd type="none" w="med" len="med"/>
                    </a:lnT>
                    <a:lnB w="38100" cap="flat" cmpd="sng" algn="ctr">
                      <a:solidFill>
                        <a:srgbClr val="FFD699"/>
                      </a:solidFill>
                      <a:prstDash val="solid"/>
                      <a:round/>
                      <a:headEnd type="none" w="med" len="med"/>
                      <a:tailEnd type="none" w="med" len="med"/>
                    </a:lnB>
                  </a:tcPr>
                </a:tc>
                <a:tc>
                  <a:txBody>
                    <a:bodyPr/>
                    <a:lstStyle/>
                    <a:p>
                      <a:pPr algn="ctr">
                        <a:lnSpc>
                          <a:spcPts val="2519"/>
                        </a:lnSpc>
                        <a:defRPr/>
                      </a:pPr>
                      <a:r>
                        <a:rPr lang="en-US" sz="1799">
                          <a:solidFill>
                            <a:srgbClr val="000000"/>
                          </a:solidFill>
                          <a:latin typeface="Open Sans Bold"/>
                        </a:rPr>
                        <a:t>Carne</a:t>
                      </a:r>
                      <a:endParaRPr lang="en-US" sz="1100"/>
                    </a:p>
                    <a:p>
                      <a:pPr algn="ctr">
                        <a:lnSpc>
                          <a:spcPts val="2519"/>
                        </a:lnSpc>
                      </a:pPr>
                      <a:endParaRPr/>
                    </a:p>
                    <a:p>
                      <a:pPr algn="ctr">
                        <a:lnSpc>
                          <a:spcPts val="2519"/>
                        </a:lnSpc>
                      </a:pPr>
                      <a:r>
                        <a:rPr lang="en-US" sz="1799">
                          <a:solidFill>
                            <a:srgbClr val="000000"/>
                          </a:solidFill>
                          <a:latin typeface="Open Sans Bold"/>
                        </a:rPr>
                        <a:t>Ouă</a:t>
                      </a:r>
                    </a:p>
                  </a:txBody>
                  <a:tcPr marL="190500" marR="190500" marT="190500" marB="190500" anchor="ctr">
                    <a:lnL w="38100" cap="flat" cmpd="sng" algn="ctr">
                      <a:solidFill>
                        <a:srgbClr val="FFD699"/>
                      </a:solidFill>
                      <a:prstDash val="solid"/>
                      <a:round/>
                      <a:headEnd type="none" w="med" len="med"/>
                      <a:tailEnd type="none" w="med" len="med"/>
                    </a:lnL>
                    <a:lnR w="38100" cap="flat" cmpd="sng" algn="ctr">
                      <a:solidFill>
                        <a:srgbClr val="FFD699"/>
                      </a:solidFill>
                      <a:prstDash val="solid"/>
                      <a:round/>
                      <a:headEnd type="none" w="med" len="med"/>
                      <a:tailEnd type="none" w="med" len="med"/>
                    </a:lnR>
                    <a:lnT w="38100" cap="flat" cmpd="sng" algn="ctr">
                      <a:solidFill>
                        <a:srgbClr val="FFD699"/>
                      </a:solidFill>
                      <a:prstDash val="solid"/>
                      <a:round/>
                      <a:headEnd type="none" w="med" len="med"/>
                      <a:tailEnd type="none" w="med" len="med"/>
                    </a:lnT>
                    <a:lnB w="38100" cap="flat" cmpd="sng" algn="ctr">
                      <a:solidFill>
                        <a:srgbClr val="FFD699"/>
                      </a:solidFill>
                      <a:prstDash val="solid"/>
                      <a:round/>
                      <a:headEnd type="none" w="med" len="med"/>
                      <a:tailEnd type="none" w="med" len="med"/>
                    </a:lnB>
                  </a:tcPr>
                </a:tc>
                <a:tc>
                  <a:txBody>
                    <a:bodyPr/>
                    <a:lstStyle/>
                    <a:p>
                      <a:pPr algn="ctr">
                        <a:lnSpc>
                          <a:spcPts val="2239"/>
                        </a:lnSpc>
                        <a:defRPr/>
                      </a:pPr>
                      <a:r>
                        <a:rPr lang="en-US" sz="1599">
                          <a:solidFill>
                            <a:srgbClr val="000000"/>
                          </a:solidFill>
                          <a:latin typeface="Open Sans Bold"/>
                        </a:rPr>
                        <a:t>10 săptămâni (păsări de curte aduse în exploatație înainte de a împlini 3 zile</a:t>
                      </a:r>
                      <a:endParaRPr lang="en-US" sz="1100"/>
                    </a:p>
                    <a:p>
                      <a:pPr algn="ctr">
                        <a:lnSpc>
                          <a:spcPts val="2239"/>
                        </a:lnSpc>
                      </a:pPr>
                      <a:endParaRPr/>
                    </a:p>
                    <a:p>
                      <a:pPr algn="ctr">
                        <a:lnSpc>
                          <a:spcPts val="2239"/>
                        </a:lnSpc>
                      </a:pPr>
                      <a:r>
                        <a:rPr lang="en-US" sz="1599">
                          <a:solidFill>
                            <a:srgbClr val="000000"/>
                          </a:solidFill>
                          <a:latin typeface="Open Sans Bold"/>
                        </a:rPr>
                        <a:t>6 săptămâni</a:t>
                      </a:r>
                    </a:p>
                  </a:txBody>
                  <a:tcPr marL="190500" marR="190500" marT="190500" marB="190500" anchor="ctr">
                    <a:lnL w="38100" cap="flat" cmpd="sng" algn="ctr">
                      <a:solidFill>
                        <a:srgbClr val="FFD699"/>
                      </a:solidFill>
                      <a:prstDash val="solid"/>
                      <a:round/>
                      <a:headEnd type="none" w="med" len="med"/>
                      <a:tailEnd type="none" w="med" len="med"/>
                    </a:lnL>
                    <a:lnR w="38100" cap="flat" cmpd="sng" algn="ctr">
                      <a:solidFill>
                        <a:srgbClr val="FFD699"/>
                      </a:solidFill>
                      <a:prstDash val="solid"/>
                      <a:round/>
                      <a:headEnd type="none" w="med" len="med"/>
                      <a:tailEnd type="none" w="med" len="med"/>
                    </a:lnR>
                    <a:lnT w="38100" cap="flat" cmpd="sng" algn="ctr">
                      <a:solidFill>
                        <a:srgbClr val="FFD699"/>
                      </a:solidFill>
                      <a:prstDash val="solid"/>
                      <a:round/>
                      <a:headEnd type="none" w="med" len="med"/>
                      <a:tailEnd type="none" w="med" len="med"/>
                    </a:lnT>
                    <a:lnB w="38100" cap="flat" cmpd="sng" algn="ctr">
                      <a:solidFill>
                        <a:srgbClr val="FFD699"/>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grpSp>
        <p:nvGrpSpPr>
          <p:cNvPr id="22" name="Group 22"/>
          <p:cNvGrpSpPr/>
          <p:nvPr/>
        </p:nvGrpSpPr>
        <p:grpSpPr>
          <a:xfrm>
            <a:off x="15013687" y="6836030"/>
            <a:ext cx="2768292" cy="2768281"/>
            <a:chOff x="0" y="0"/>
            <a:chExt cx="6350000" cy="6349975"/>
          </a:xfrm>
        </p:grpSpPr>
        <p:sp>
          <p:nvSpPr>
            <p:cNvPr id="23" name="Freeform 23"/>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8" cstate="print"/>
              <a:stretch>
                <a:fillRect l="-7711" r="-7711"/>
              </a:stretch>
            </a:blipFill>
          </p:spPr>
        </p:sp>
      </p:grpSp>
      <p:sp>
        <p:nvSpPr>
          <p:cNvPr id="24" name="TextBox 24"/>
          <p:cNvSpPr txBox="1"/>
          <p:nvPr/>
        </p:nvSpPr>
        <p:spPr>
          <a:xfrm>
            <a:off x="3565518" y="1038225"/>
            <a:ext cx="8072081" cy="1666875"/>
          </a:xfrm>
          <a:prstGeom prst="rect">
            <a:avLst/>
          </a:prstGeom>
        </p:spPr>
        <p:txBody>
          <a:bodyPr lIns="0" tIns="0" rIns="0" bIns="0" rtlCol="0" anchor="t">
            <a:spAutoFit/>
          </a:bodyPr>
          <a:lstStyle/>
          <a:p>
            <a:pPr>
              <a:lnSpc>
                <a:spcPts val="6655"/>
              </a:lnSpc>
            </a:pPr>
            <a:r>
              <a:rPr lang="en-US" sz="5546">
                <a:solidFill>
                  <a:srgbClr val="664C25"/>
                </a:solidFill>
                <a:latin typeface="Open Sans Bold"/>
              </a:rPr>
              <a:t>Conversia la agricultura ecologică</a:t>
            </a:r>
          </a:p>
        </p:txBody>
      </p:sp>
      <p:grpSp>
        <p:nvGrpSpPr>
          <p:cNvPr id="25" name="Group 25"/>
          <p:cNvGrpSpPr/>
          <p:nvPr/>
        </p:nvGrpSpPr>
        <p:grpSpPr>
          <a:xfrm>
            <a:off x="648681" y="1721753"/>
            <a:ext cx="2665116" cy="2665106"/>
            <a:chOff x="0" y="0"/>
            <a:chExt cx="6350000" cy="6349975"/>
          </a:xfrm>
        </p:grpSpPr>
        <p:sp>
          <p:nvSpPr>
            <p:cNvPr id="26" name="Freeform 26"/>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9" cstate="print"/>
              <a:stretch>
                <a:fillRect l="-31264" r="-31264"/>
              </a:stretch>
            </a:blipFill>
          </p:spPr>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FE5D8"/>
        </a:solidFill>
        <a:effectLst/>
      </p:bgPr>
    </p:bg>
    <p:spTree>
      <p:nvGrpSpPr>
        <p:cNvPr id="1" name=""/>
        <p:cNvGrpSpPr/>
        <p:nvPr/>
      </p:nvGrpSpPr>
      <p:grpSpPr>
        <a:xfrm>
          <a:off x="0" y="0"/>
          <a:ext cx="0" cy="0"/>
          <a:chOff x="0" y="0"/>
          <a:chExt cx="0" cy="0"/>
        </a:xfrm>
      </p:grpSpPr>
      <p:grpSp>
        <p:nvGrpSpPr>
          <p:cNvPr id="2" name="Group 2"/>
          <p:cNvGrpSpPr/>
          <p:nvPr/>
        </p:nvGrpSpPr>
        <p:grpSpPr>
          <a:xfrm>
            <a:off x="1616156" y="3559128"/>
            <a:ext cx="5334152" cy="5334152"/>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id="4" name="TextBox 4"/>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sp>
        <p:nvSpPr>
          <p:cNvPr id="5" name="Freeform 5"/>
          <p:cNvSpPr/>
          <p:nvPr/>
        </p:nvSpPr>
        <p:spPr>
          <a:xfrm>
            <a:off x="1941342" y="3953347"/>
            <a:ext cx="4683781" cy="5022821"/>
          </a:xfrm>
          <a:custGeom>
            <a:avLst/>
            <a:gdLst/>
            <a:ahLst/>
            <a:cxnLst/>
            <a:rect l="l" t="t" r="r" b="b"/>
            <a:pathLst>
              <a:path w="4683781" h="5022821">
                <a:moveTo>
                  <a:pt x="0" y="0"/>
                </a:moveTo>
                <a:lnTo>
                  <a:pt x="4683781" y="0"/>
                </a:lnTo>
                <a:lnTo>
                  <a:pt x="4683781" y="5022821"/>
                </a:lnTo>
                <a:lnTo>
                  <a:pt x="0" y="5022821"/>
                </a:lnTo>
                <a:lnTo>
                  <a:pt x="0" y="0"/>
                </a:lnTo>
                <a:close/>
              </a:path>
            </a:pathLst>
          </a:custGeom>
          <a:blipFill>
            <a:blip r:embed="rId2" cstate="print"/>
            <a:stretch>
              <a:fillRect/>
            </a:stretch>
          </a:blipFill>
        </p:spPr>
      </p:sp>
      <p:sp>
        <p:nvSpPr>
          <p:cNvPr id="6" name="Freeform 6"/>
          <p:cNvSpPr/>
          <p:nvPr/>
        </p:nvSpPr>
        <p:spPr>
          <a:xfrm rot="-1494164">
            <a:off x="11062427" y="7898996"/>
            <a:ext cx="1257641" cy="1147884"/>
          </a:xfrm>
          <a:custGeom>
            <a:avLst/>
            <a:gdLst/>
            <a:ahLst/>
            <a:cxnLst/>
            <a:rect l="l" t="t" r="r" b="b"/>
            <a:pathLst>
              <a:path w="1257641" h="1147884">
                <a:moveTo>
                  <a:pt x="0" y="0"/>
                </a:moveTo>
                <a:lnTo>
                  <a:pt x="1257642" y="0"/>
                </a:lnTo>
                <a:lnTo>
                  <a:pt x="1257642" y="1147884"/>
                </a:lnTo>
                <a:lnTo>
                  <a:pt x="0" y="1147884"/>
                </a:lnTo>
                <a:lnTo>
                  <a:pt x="0" y="0"/>
                </a:lnTo>
                <a:close/>
              </a:path>
            </a:pathLst>
          </a:custGeom>
          <a:blipFill>
            <a:blip r:embed="rId3" cstate="print">
              <a:extLst>
                <a:ext uri="{96DAC541-7B7A-43D3-8B79-37D633B846F1}">
                  <asvg:svgBlip xmlns:asvg="http://schemas.microsoft.com/office/drawing/2016/SVG/main" r:embed="rId4"/>
                </a:ext>
              </a:extLst>
            </a:blip>
            <a:stretch>
              <a:fillRect/>
            </a:stretch>
          </a:blipFill>
        </p:spPr>
      </p:sp>
      <p:sp>
        <p:nvSpPr>
          <p:cNvPr id="7" name="Freeform 7"/>
          <p:cNvSpPr/>
          <p:nvPr/>
        </p:nvSpPr>
        <p:spPr>
          <a:xfrm>
            <a:off x="13449421" y="0"/>
            <a:ext cx="4838579" cy="1523425"/>
          </a:xfrm>
          <a:custGeom>
            <a:avLst/>
            <a:gdLst/>
            <a:ahLst/>
            <a:cxnLst/>
            <a:rect l="l" t="t" r="r" b="b"/>
            <a:pathLst>
              <a:path w="4838579" h="1523425">
                <a:moveTo>
                  <a:pt x="0" y="0"/>
                </a:moveTo>
                <a:lnTo>
                  <a:pt x="4838579" y="0"/>
                </a:lnTo>
                <a:lnTo>
                  <a:pt x="4838579" y="1523425"/>
                </a:lnTo>
                <a:lnTo>
                  <a:pt x="0" y="1523425"/>
                </a:lnTo>
                <a:lnTo>
                  <a:pt x="0" y="0"/>
                </a:lnTo>
                <a:close/>
              </a:path>
            </a:pathLst>
          </a:custGeom>
          <a:blipFill>
            <a:blip r:embed="rId5" cstate="print"/>
            <a:stretch>
              <a:fillRect/>
            </a:stretch>
          </a:blipFill>
        </p:spPr>
      </p:sp>
      <p:sp>
        <p:nvSpPr>
          <p:cNvPr id="8" name="TextBox 8"/>
          <p:cNvSpPr txBox="1"/>
          <p:nvPr/>
        </p:nvSpPr>
        <p:spPr>
          <a:xfrm>
            <a:off x="1616156" y="1028700"/>
            <a:ext cx="11583577" cy="2504932"/>
          </a:xfrm>
          <a:prstGeom prst="rect">
            <a:avLst/>
          </a:prstGeom>
        </p:spPr>
        <p:txBody>
          <a:bodyPr lIns="0" tIns="0" rIns="0" bIns="0" rtlCol="0" anchor="t">
            <a:spAutoFit/>
          </a:bodyPr>
          <a:lstStyle/>
          <a:p>
            <a:pPr algn="ctr">
              <a:lnSpc>
                <a:spcPts val="6574"/>
              </a:lnSpc>
            </a:pPr>
            <a:r>
              <a:rPr lang="en-US" sz="5478">
                <a:solidFill>
                  <a:srgbClr val="664C25"/>
                </a:solidFill>
                <a:latin typeface="Fredoka Bold"/>
              </a:rPr>
              <a:t>Sectorul agroalimentar românesc produce alimente în regim convențional și ecologic</a:t>
            </a:r>
          </a:p>
        </p:txBody>
      </p:sp>
      <p:sp>
        <p:nvSpPr>
          <p:cNvPr id="9" name="TextBox 9"/>
          <p:cNvSpPr txBox="1"/>
          <p:nvPr/>
        </p:nvSpPr>
        <p:spPr>
          <a:xfrm>
            <a:off x="8013451" y="5060192"/>
            <a:ext cx="6249932" cy="1181100"/>
          </a:xfrm>
          <a:prstGeom prst="rect">
            <a:avLst/>
          </a:prstGeom>
        </p:spPr>
        <p:txBody>
          <a:bodyPr lIns="0" tIns="0" rIns="0" bIns="0" rtlCol="0" anchor="t">
            <a:spAutoFit/>
          </a:bodyPr>
          <a:lstStyle/>
          <a:p>
            <a:pPr algn="ctr">
              <a:lnSpc>
                <a:spcPts val="3119"/>
              </a:lnSpc>
            </a:pPr>
            <a:r>
              <a:rPr lang="en-US" sz="2599">
                <a:solidFill>
                  <a:srgbClr val="664C25"/>
                </a:solidFill>
                <a:latin typeface="Open Sans Bold"/>
              </a:rPr>
              <a:t>Pentru ca un producător să fie înregistrat în sistemul ecologic, trebuie să parcurgă un set de pași </a:t>
            </a:r>
          </a:p>
        </p:txBody>
      </p:sp>
      <p:sp>
        <p:nvSpPr>
          <p:cNvPr id="10" name="Freeform 10"/>
          <p:cNvSpPr/>
          <p:nvPr/>
        </p:nvSpPr>
        <p:spPr>
          <a:xfrm rot="1562754">
            <a:off x="14496673" y="7845914"/>
            <a:ext cx="2169117" cy="1881216"/>
          </a:xfrm>
          <a:custGeom>
            <a:avLst/>
            <a:gdLst/>
            <a:ahLst/>
            <a:cxnLst/>
            <a:rect l="l" t="t" r="r" b="b"/>
            <a:pathLst>
              <a:path w="2169117" h="1881216">
                <a:moveTo>
                  <a:pt x="0" y="0"/>
                </a:moveTo>
                <a:lnTo>
                  <a:pt x="2169117" y="0"/>
                </a:lnTo>
                <a:lnTo>
                  <a:pt x="2169117" y="1881216"/>
                </a:lnTo>
                <a:lnTo>
                  <a:pt x="0" y="1881216"/>
                </a:lnTo>
                <a:lnTo>
                  <a:pt x="0" y="0"/>
                </a:lnTo>
                <a:close/>
              </a:path>
            </a:pathLst>
          </a:custGeom>
          <a:blipFill>
            <a:blip r:embed="rId6" cstate="print">
              <a:extLst>
                <a:ext uri="{96DAC541-7B7A-43D3-8B79-37D633B846F1}">
                  <asvg:svgBlip xmlns:asvg="http://schemas.microsoft.com/office/drawing/2016/SVG/main" r:embed="rId7"/>
                </a:ext>
              </a:extLst>
            </a:blip>
            <a:stretch>
              <a:fillRect/>
            </a:stretch>
          </a:blipFill>
        </p:spPr>
      </p:sp>
      <p:sp>
        <p:nvSpPr>
          <p:cNvPr id="11" name="Freeform 11"/>
          <p:cNvSpPr/>
          <p:nvPr/>
        </p:nvSpPr>
        <p:spPr>
          <a:xfrm rot="1262543">
            <a:off x="7459720" y="8150848"/>
            <a:ext cx="1413984" cy="1198030"/>
          </a:xfrm>
          <a:custGeom>
            <a:avLst/>
            <a:gdLst/>
            <a:ahLst/>
            <a:cxnLst/>
            <a:rect l="l" t="t" r="r" b="b"/>
            <a:pathLst>
              <a:path w="1413984" h="1198030">
                <a:moveTo>
                  <a:pt x="0" y="0"/>
                </a:moveTo>
                <a:lnTo>
                  <a:pt x="1413983" y="0"/>
                </a:lnTo>
                <a:lnTo>
                  <a:pt x="1413983" y="1198030"/>
                </a:lnTo>
                <a:lnTo>
                  <a:pt x="0" y="1198030"/>
                </a:lnTo>
                <a:lnTo>
                  <a:pt x="0" y="0"/>
                </a:lnTo>
                <a:close/>
              </a:path>
            </a:pathLst>
          </a:custGeom>
          <a:blipFill>
            <a:blip r:embed="rId8" cstate="print">
              <a:extLst>
                <a:ext uri="{96DAC541-7B7A-43D3-8B79-37D633B846F1}">
                  <asvg:svgBlip xmlns:asvg="http://schemas.microsoft.com/office/drawing/2016/SVG/main" r:embed="rId9"/>
                </a:ext>
              </a:extLst>
            </a:blip>
            <a:stretch>
              <a:fillRect/>
            </a:stretch>
          </a:blipFill>
        </p:spPr>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906F3F"/>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8129533"/>
            <a:chOff x="0" y="0"/>
            <a:chExt cx="4816593" cy="2141112"/>
          </a:xfrm>
        </p:grpSpPr>
        <p:sp>
          <p:nvSpPr>
            <p:cNvPr id="3" name="Freeform 3"/>
            <p:cNvSpPr/>
            <p:nvPr/>
          </p:nvSpPr>
          <p:spPr>
            <a:xfrm>
              <a:off x="0" y="0"/>
              <a:ext cx="4816592" cy="2141112"/>
            </a:xfrm>
            <a:custGeom>
              <a:avLst/>
              <a:gdLst/>
              <a:ahLst/>
              <a:cxnLst/>
              <a:rect l="l" t="t" r="r" b="b"/>
              <a:pathLst>
                <a:path w="4816592" h="2141112">
                  <a:moveTo>
                    <a:pt x="0" y="0"/>
                  </a:moveTo>
                  <a:lnTo>
                    <a:pt x="4816592" y="0"/>
                  </a:lnTo>
                  <a:lnTo>
                    <a:pt x="4816592" y="2141112"/>
                  </a:lnTo>
                  <a:lnTo>
                    <a:pt x="0" y="2141112"/>
                  </a:lnTo>
                  <a:close/>
                </a:path>
              </a:pathLst>
            </a:custGeom>
            <a:solidFill>
              <a:srgbClr val="EFE5D8"/>
            </a:solidFill>
          </p:spPr>
        </p:sp>
        <p:sp>
          <p:nvSpPr>
            <p:cNvPr id="4" name="TextBox 4"/>
            <p:cNvSpPr txBox="1"/>
            <p:nvPr/>
          </p:nvSpPr>
          <p:spPr>
            <a:xfrm>
              <a:off x="0" y="-28575"/>
              <a:ext cx="4816593" cy="2169687"/>
            </a:xfrm>
            <a:prstGeom prst="rect">
              <a:avLst/>
            </a:prstGeom>
          </p:spPr>
          <p:txBody>
            <a:bodyPr lIns="50800" tIns="50800" rIns="50800" bIns="50800" rtlCol="0" anchor="ctr"/>
            <a:lstStyle/>
            <a:p>
              <a:pPr algn="ctr">
                <a:lnSpc>
                  <a:spcPts val="1960"/>
                </a:lnSpc>
              </a:pPr>
              <a:endParaRPr/>
            </a:p>
          </p:txBody>
        </p:sp>
      </p:grpSp>
      <p:sp>
        <p:nvSpPr>
          <p:cNvPr id="5" name="Freeform 5"/>
          <p:cNvSpPr/>
          <p:nvPr/>
        </p:nvSpPr>
        <p:spPr>
          <a:xfrm>
            <a:off x="497649" y="1644832"/>
            <a:ext cx="1959572" cy="1295454"/>
          </a:xfrm>
          <a:custGeom>
            <a:avLst/>
            <a:gdLst/>
            <a:ahLst/>
            <a:cxnLst/>
            <a:rect l="l" t="t" r="r" b="b"/>
            <a:pathLst>
              <a:path w="1959572" h="1295454">
                <a:moveTo>
                  <a:pt x="0" y="0"/>
                </a:moveTo>
                <a:lnTo>
                  <a:pt x="1959573" y="0"/>
                </a:lnTo>
                <a:lnTo>
                  <a:pt x="1959573" y="1295454"/>
                </a:lnTo>
                <a:lnTo>
                  <a:pt x="0" y="1295454"/>
                </a:lnTo>
                <a:lnTo>
                  <a:pt x="0" y="0"/>
                </a:lnTo>
                <a:close/>
              </a:path>
            </a:pathLst>
          </a:custGeom>
          <a:blipFill>
            <a:blip r:embed="rId2" cstate="print">
              <a:extLst>
                <a:ext uri="{96DAC541-7B7A-43D3-8B79-37D633B846F1}">
                  <asvg:svgBlip xmlns:asvg="http://schemas.microsoft.com/office/drawing/2016/SVG/main" r:embed="rId3"/>
                </a:ext>
              </a:extLst>
            </a:blip>
            <a:stretch>
              <a:fillRect/>
            </a:stretch>
          </a:blipFill>
        </p:spPr>
      </p:sp>
      <p:sp>
        <p:nvSpPr>
          <p:cNvPr id="6" name="Freeform 6"/>
          <p:cNvSpPr/>
          <p:nvPr/>
        </p:nvSpPr>
        <p:spPr>
          <a:xfrm rot="-10800000">
            <a:off x="8861032" y="9307034"/>
            <a:ext cx="297097" cy="493107"/>
          </a:xfrm>
          <a:custGeom>
            <a:avLst/>
            <a:gdLst/>
            <a:ahLst/>
            <a:cxnLst/>
            <a:rect l="l" t="t" r="r" b="b"/>
            <a:pathLst>
              <a:path w="297097" h="493107">
                <a:moveTo>
                  <a:pt x="0" y="0"/>
                </a:moveTo>
                <a:lnTo>
                  <a:pt x="297097" y="0"/>
                </a:lnTo>
                <a:lnTo>
                  <a:pt x="297097" y="493106"/>
                </a:lnTo>
                <a:lnTo>
                  <a:pt x="0" y="493106"/>
                </a:lnTo>
                <a:lnTo>
                  <a:pt x="0" y="0"/>
                </a:lnTo>
                <a:close/>
              </a:path>
            </a:pathLst>
          </a:custGeom>
          <a:blipFill>
            <a:blip r:embed="rId4" cstate="print">
              <a:extLst>
                <a:ext uri="{96DAC541-7B7A-43D3-8B79-37D633B846F1}">
                  <asvg:svgBlip xmlns:asvg="http://schemas.microsoft.com/office/drawing/2016/SVG/main" r:embed="rId5"/>
                </a:ext>
              </a:extLst>
            </a:blip>
            <a:stretch>
              <a:fillRect/>
            </a:stretch>
          </a:blipFill>
        </p:spPr>
      </p:sp>
      <p:sp>
        <p:nvSpPr>
          <p:cNvPr id="7" name="Freeform 7"/>
          <p:cNvSpPr/>
          <p:nvPr/>
        </p:nvSpPr>
        <p:spPr>
          <a:xfrm>
            <a:off x="1772614" y="4769484"/>
            <a:ext cx="14473934" cy="5271785"/>
          </a:xfrm>
          <a:custGeom>
            <a:avLst/>
            <a:gdLst/>
            <a:ahLst/>
            <a:cxnLst/>
            <a:rect l="l" t="t" r="r" b="b"/>
            <a:pathLst>
              <a:path w="14473934" h="5271785">
                <a:moveTo>
                  <a:pt x="0" y="0"/>
                </a:moveTo>
                <a:lnTo>
                  <a:pt x="14473933" y="0"/>
                </a:lnTo>
                <a:lnTo>
                  <a:pt x="14473933" y="5271785"/>
                </a:lnTo>
                <a:lnTo>
                  <a:pt x="0" y="5271785"/>
                </a:lnTo>
                <a:lnTo>
                  <a:pt x="0" y="0"/>
                </a:lnTo>
                <a:close/>
              </a:path>
            </a:pathLst>
          </a:custGeom>
          <a:blipFill>
            <a:blip r:embed="rId6" cstate="print"/>
            <a:stretch>
              <a:fillRect/>
            </a:stretch>
          </a:blipFill>
        </p:spPr>
      </p:sp>
      <p:sp>
        <p:nvSpPr>
          <p:cNvPr id="8" name="TextBox 8"/>
          <p:cNvSpPr txBox="1"/>
          <p:nvPr/>
        </p:nvSpPr>
        <p:spPr>
          <a:xfrm>
            <a:off x="2708888" y="1330507"/>
            <a:ext cx="12304287" cy="4284033"/>
          </a:xfrm>
          <a:prstGeom prst="rect">
            <a:avLst/>
          </a:prstGeom>
        </p:spPr>
        <p:txBody>
          <a:bodyPr lIns="0" tIns="0" rIns="0" bIns="0" rtlCol="0" anchor="t">
            <a:spAutoFit/>
          </a:bodyPr>
          <a:lstStyle/>
          <a:p>
            <a:pPr algn="ctr">
              <a:lnSpc>
                <a:spcPts val="6324"/>
              </a:lnSpc>
            </a:pPr>
            <a:r>
              <a:rPr lang="en-US" sz="2529">
                <a:solidFill>
                  <a:srgbClr val="6A903D"/>
                </a:solidFill>
                <a:latin typeface="Open Sans Bold"/>
              </a:rPr>
              <a:t>ATENȚIE ! - NU poate fi recunoscută retroactiv perioada de conversie a animalelor. </a:t>
            </a:r>
          </a:p>
          <a:p>
            <a:pPr algn="ctr">
              <a:lnSpc>
                <a:spcPts val="6324"/>
              </a:lnSpc>
            </a:pPr>
            <a:r>
              <a:rPr lang="en-US" sz="2529">
                <a:solidFill>
                  <a:srgbClr val="6A903D"/>
                </a:solidFill>
                <a:latin typeface="Open Sans Bold"/>
              </a:rPr>
              <a:t>Conversia animalelor se poate realiza simultan sau nesimultan în raport cu conversia terenurilor.</a:t>
            </a:r>
          </a:p>
          <a:p>
            <a:pPr>
              <a:lnSpc>
                <a:spcPts val="3541"/>
              </a:lnSpc>
            </a:pPr>
            <a:r>
              <a:rPr lang="en-US" sz="2529">
                <a:solidFill>
                  <a:srgbClr val="6A903D"/>
                </a:solidFill>
                <a:latin typeface="Open Sans"/>
              </a:rPr>
              <a:t> </a:t>
            </a:r>
          </a:p>
          <a:p>
            <a:pPr>
              <a:lnSpc>
                <a:spcPts val="4521"/>
              </a:lnSpc>
              <a:spcBef>
                <a:spcPct val="0"/>
              </a:spcBef>
            </a:pPr>
            <a:endParaRPr/>
          </a:p>
        </p:txBody>
      </p:sp>
      <p:sp>
        <p:nvSpPr>
          <p:cNvPr id="9" name="Freeform 9"/>
          <p:cNvSpPr/>
          <p:nvPr/>
        </p:nvSpPr>
        <p:spPr>
          <a:xfrm rot="-10800000">
            <a:off x="4648538" y="188058"/>
            <a:ext cx="13874077" cy="7063166"/>
          </a:xfrm>
          <a:custGeom>
            <a:avLst/>
            <a:gdLst/>
            <a:ahLst/>
            <a:cxnLst/>
            <a:rect l="l" t="t" r="r" b="b"/>
            <a:pathLst>
              <a:path w="13874077" h="7063166">
                <a:moveTo>
                  <a:pt x="0" y="0"/>
                </a:moveTo>
                <a:lnTo>
                  <a:pt x="13874076" y="0"/>
                </a:lnTo>
                <a:lnTo>
                  <a:pt x="13874076" y="7063167"/>
                </a:lnTo>
                <a:lnTo>
                  <a:pt x="0" y="7063167"/>
                </a:lnTo>
                <a:lnTo>
                  <a:pt x="0" y="0"/>
                </a:lnTo>
                <a:close/>
              </a:path>
            </a:pathLst>
          </a:custGeom>
          <a:blipFill>
            <a:blip r:embed="rId7" cstate="print">
              <a:alphaModFix amt="9999"/>
              <a:extLst>
                <a:ext uri="{96DAC541-7B7A-43D3-8B79-37D633B846F1}">
                  <asvg:svgBlip xmlns:asvg="http://schemas.microsoft.com/office/drawing/2016/SVG/main" r:embed="rId8"/>
                </a:ext>
              </a:extLst>
            </a:blip>
            <a:stretch>
              <a:fillRect/>
            </a:stretch>
          </a:blipFill>
        </p:spPr>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EFE5D8"/>
        </a:solidFill>
        <a:effectLst/>
      </p:bgPr>
    </p:bg>
    <p:spTree>
      <p:nvGrpSpPr>
        <p:cNvPr id="1" name=""/>
        <p:cNvGrpSpPr/>
        <p:nvPr/>
      </p:nvGrpSpPr>
      <p:grpSpPr>
        <a:xfrm>
          <a:off x="0" y="0"/>
          <a:ext cx="0" cy="0"/>
          <a:chOff x="0" y="0"/>
          <a:chExt cx="0" cy="0"/>
        </a:xfrm>
      </p:grpSpPr>
      <p:sp>
        <p:nvSpPr>
          <p:cNvPr id="2" name="Freeform 2"/>
          <p:cNvSpPr/>
          <p:nvPr/>
        </p:nvSpPr>
        <p:spPr>
          <a:xfrm rot="-10800000">
            <a:off x="-408370" y="33645"/>
            <a:ext cx="7710050" cy="3925116"/>
          </a:xfrm>
          <a:custGeom>
            <a:avLst/>
            <a:gdLst/>
            <a:ahLst/>
            <a:cxnLst/>
            <a:rect l="l" t="t" r="r" b="b"/>
            <a:pathLst>
              <a:path w="7710050" h="3925116">
                <a:moveTo>
                  <a:pt x="0" y="0"/>
                </a:moveTo>
                <a:lnTo>
                  <a:pt x="7710050" y="0"/>
                </a:lnTo>
                <a:lnTo>
                  <a:pt x="7710050" y="3925116"/>
                </a:lnTo>
                <a:lnTo>
                  <a:pt x="0" y="3925116"/>
                </a:lnTo>
                <a:lnTo>
                  <a:pt x="0" y="0"/>
                </a:lnTo>
                <a:close/>
              </a:path>
            </a:pathLst>
          </a:custGeom>
          <a:blipFill>
            <a:blip r:embed="rId2" cstate="print">
              <a:alphaModFix amt="9999"/>
              <a:extLst>
                <a:ext uri="{96DAC541-7B7A-43D3-8B79-37D633B846F1}">
                  <asvg:svgBlip xmlns:asvg="http://schemas.microsoft.com/office/drawing/2016/SVG/main" r:embed="rId3"/>
                </a:ext>
              </a:extLst>
            </a:blip>
            <a:stretch>
              <a:fillRect/>
            </a:stretch>
          </a:blipFill>
        </p:spPr>
      </p:sp>
      <p:sp>
        <p:nvSpPr>
          <p:cNvPr id="3" name="Freeform 3"/>
          <p:cNvSpPr/>
          <p:nvPr/>
        </p:nvSpPr>
        <p:spPr>
          <a:xfrm rot="-10800000" flipV="1">
            <a:off x="0" y="5153947"/>
            <a:ext cx="9450680" cy="4811255"/>
          </a:xfrm>
          <a:custGeom>
            <a:avLst/>
            <a:gdLst/>
            <a:ahLst/>
            <a:cxnLst/>
            <a:rect l="l" t="t" r="r" b="b"/>
            <a:pathLst>
              <a:path w="9450680" h="4811255">
                <a:moveTo>
                  <a:pt x="0" y="4811255"/>
                </a:moveTo>
                <a:lnTo>
                  <a:pt x="9450680" y="4811255"/>
                </a:lnTo>
                <a:lnTo>
                  <a:pt x="9450680" y="0"/>
                </a:lnTo>
                <a:lnTo>
                  <a:pt x="0" y="0"/>
                </a:lnTo>
                <a:lnTo>
                  <a:pt x="0" y="4811255"/>
                </a:lnTo>
                <a:close/>
              </a:path>
            </a:pathLst>
          </a:custGeom>
          <a:blipFill>
            <a:blip r:embed="rId2" cstate="print">
              <a:alphaModFix amt="9999"/>
              <a:extLst>
                <a:ext uri="{96DAC541-7B7A-43D3-8B79-37D633B846F1}">
                  <asvg:svgBlip xmlns:asvg="http://schemas.microsoft.com/office/drawing/2016/SVG/main" r:embed="rId3"/>
                </a:ext>
              </a:extLst>
            </a:blip>
            <a:stretch>
              <a:fillRect/>
            </a:stretch>
          </a:blipFill>
        </p:spPr>
      </p:sp>
      <p:sp>
        <p:nvSpPr>
          <p:cNvPr id="4" name="Freeform 4"/>
          <p:cNvSpPr/>
          <p:nvPr/>
        </p:nvSpPr>
        <p:spPr>
          <a:xfrm rot="-1527366">
            <a:off x="16761786" y="625252"/>
            <a:ext cx="995028" cy="1216145"/>
          </a:xfrm>
          <a:custGeom>
            <a:avLst/>
            <a:gdLst/>
            <a:ahLst/>
            <a:cxnLst/>
            <a:rect l="l" t="t" r="r" b="b"/>
            <a:pathLst>
              <a:path w="995028" h="1216145">
                <a:moveTo>
                  <a:pt x="0" y="0"/>
                </a:moveTo>
                <a:lnTo>
                  <a:pt x="995028" y="0"/>
                </a:lnTo>
                <a:lnTo>
                  <a:pt x="995028" y="1216145"/>
                </a:lnTo>
                <a:lnTo>
                  <a:pt x="0" y="1216145"/>
                </a:lnTo>
                <a:lnTo>
                  <a:pt x="0" y="0"/>
                </a:lnTo>
                <a:close/>
              </a:path>
            </a:pathLst>
          </a:custGeom>
          <a:blipFill>
            <a:blip r:embed="rId4" cstate="print">
              <a:extLst>
                <a:ext uri="{96DAC541-7B7A-43D3-8B79-37D633B846F1}">
                  <asvg:svgBlip xmlns:asvg="http://schemas.microsoft.com/office/drawing/2016/SVG/main" r:embed="rId5"/>
                </a:ext>
              </a:extLst>
            </a:blip>
            <a:stretch>
              <a:fillRect/>
            </a:stretch>
          </a:blipFill>
        </p:spPr>
      </p:sp>
      <p:sp>
        <p:nvSpPr>
          <p:cNvPr id="5" name="Freeform 5"/>
          <p:cNvSpPr/>
          <p:nvPr/>
        </p:nvSpPr>
        <p:spPr>
          <a:xfrm rot="-2233857">
            <a:off x="16297165" y="4708356"/>
            <a:ext cx="906813" cy="964694"/>
          </a:xfrm>
          <a:custGeom>
            <a:avLst/>
            <a:gdLst/>
            <a:ahLst/>
            <a:cxnLst/>
            <a:rect l="l" t="t" r="r" b="b"/>
            <a:pathLst>
              <a:path w="906813" h="964694">
                <a:moveTo>
                  <a:pt x="0" y="0"/>
                </a:moveTo>
                <a:lnTo>
                  <a:pt x="906813" y="0"/>
                </a:lnTo>
                <a:lnTo>
                  <a:pt x="906813" y="964694"/>
                </a:lnTo>
                <a:lnTo>
                  <a:pt x="0" y="964694"/>
                </a:lnTo>
                <a:lnTo>
                  <a:pt x="0" y="0"/>
                </a:lnTo>
                <a:close/>
              </a:path>
            </a:pathLst>
          </a:custGeom>
          <a:blipFill>
            <a:blip r:embed="rId6" cstate="print">
              <a:extLst>
                <a:ext uri="{96DAC541-7B7A-43D3-8B79-37D633B846F1}">
                  <asvg:svgBlip xmlns:asvg="http://schemas.microsoft.com/office/drawing/2016/SVG/main" r:embed="rId7"/>
                </a:ext>
              </a:extLst>
            </a:blip>
            <a:stretch>
              <a:fillRect/>
            </a:stretch>
          </a:blipFill>
        </p:spPr>
      </p:sp>
      <p:grpSp>
        <p:nvGrpSpPr>
          <p:cNvPr id="6" name="Group 6"/>
          <p:cNvGrpSpPr/>
          <p:nvPr/>
        </p:nvGrpSpPr>
        <p:grpSpPr>
          <a:xfrm>
            <a:off x="16391946" y="9147837"/>
            <a:ext cx="1014349" cy="1014349"/>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id="8" name="TextBox 8"/>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sp>
        <p:nvSpPr>
          <p:cNvPr id="9" name="Freeform 9"/>
          <p:cNvSpPr/>
          <p:nvPr/>
        </p:nvSpPr>
        <p:spPr>
          <a:xfrm rot="-10800000">
            <a:off x="16750572" y="9408458"/>
            <a:ext cx="297097" cy="493107"/>
          </a:xfrm>
          <a:custGeom>
            <a:avLst/>
            <a:gdLst/>
            <a:ahLst/>
            <a:cxnLst/>
            <a:rect l="l" t="t" r="r" b="b"/>
            <a:pathLst>
              <a:path w="297097" h="493107">
                <a:moveTo>
                  <a:pt x="0" y="0"/>
                </a:moveTo>
                <a:lnTo>
                  <a:pt x="297096" y="0"/>
                </a:lnTo>
                <a:lnTo>
                  <a:pt x="297096" y="493107"/>
                </a:lnTo>
                <a:lnTo>
                  <a:pt x="0" y="493107"/>
                </a:lnTo>
                <a:lnTo>
                  <a:pt x="0" y="0"/>
                </a:lnTo>
                <a:close/>
              </a:path>
            </a:pathLst>
          </a:custGeom>
          <a:blipFill>
            <a:blip r:embed="rId8" cstate="print">
              <a:extLst>
                <a:ext uri="{96DAC541-7B7A-43D3-8B79-37D633B846F1}">
                  <asvg:svgBlip xmlns:asvg="http://schemas.microsoft.com/office/drawing/2016/SVG/main" r:embed="rId9"/>
                </a:ext>
              </a:extLst>
            </a:blip>
            <a:stretch>
              <a:fillRect/>
            </a:stretch>
          </a:blipFill>
        </p:spPr>
      </p:sp>
      <p:sp>
        <p:nvSpPr>
          <p:cNvPr id="10" name="Freeform 10"/>
          <p:cNvSpPr/>
          <p:nvPr/>
        </p:nvSpPr>
        <p:spPr>
          <a:xfrm flipV="1">
            <a:off x="9830881" y="5264971"/>
            <a:ext cx="8138993" cy="4143488"/>
          </a:xfrm>
          <a:custGeom>
            <a:avLst/>
            <a:gdLst/>
            <a:ahLst/>
            <a:cxnLst/>
            <a:rect l="l" t="t" r="r" b="b"/>
            <a:pathLst>
              <a:path w="8138993" h="4143488">
                <a:moveTo>
                  <a:pt x="0" y="4143487"/>
                </a:moveTo>
                <a:lnTo>
                  <a:pt x="8138993" y="4143487"/>
                </a:lnTo>
                <a:lnTo>
                  <a:pt x="8138993" y="0"/>
                </a:lnTo>
                <a:lnTo>
                  <a:pt x="0" y="0"/>
                </a:lnTo>
                <a:lnTo>
                  <a:pt x="0" y="4143487"/>
                </a:lnTo>
                <a:close/>
              </a:path>
            </a:pathLst>
          </a:custGeom>
          <a:blipFill>
            <a:blip r:embed="rId2" cstate="print">
              <a:alphaModFix amt="9999"/>
              <a:extLst>
                <a:ext uri="{96DAC541-7B7A-43D3-8B79-37D633B846F1}">
                  <asvg:svgBlip xmlns:asvg="http://schemas.microsoft.com/office/drawing/2016/SVG/main" r:embed="rId3"/>
                </a:ext>
              </a:extLst>
            </a:blip>
            <a:stretch>
              <a:fillRect/>
            </a:stretch>
          </a:blipFill>
        </p:spPr>
      </p:sp>
      <p:sp>
        <p:nvSpPr>
          <p:cNvPr id="11" name="Freeform 11"/>
          <p:cNvSpPr/>
          <p:nvPr/>
        </p:nvSpPr>
        <p:spPr>
          <a:xfrm>
            <a:off x="606330" y="373576"/>
            <a:ext cx="1437015" cy="949996"/>
          </a:xfrm>
          <a:custGeom>
            <a:avLst/>
            <a:gdLst/>
            <a:ahLst/>
            <a:cxnLst/>
            <a:rect l="l" t="t" r="r" b="b"/>
            <a:pathLst>
              <a:path w="1437015" h="949996">
                <a:moveTo>
                  <a:pt x="0" y="0"/>
                </a:moveTo>
                <a:lnTo>
                  <a:pt x="1437014" y="0"/>
                </a:lnTo>
                <a:lnTo>
                  <a:pt x="1437014" y="949996"/>
                </a:lnTo>
                <a:lnTo>
                  <a:pt x="0" y="949996"/>
                </a:lnTo>
                <a:lnTo>
                  <a:pt x="0" y="0"/>
                </a:lnTo>
                <a:close/>
              </a:path>
            </a:pathLst>
          </a:custGeom>
          <a:blipFill>
            <a:blip r:embed="rId10" cstate="print">
              <a:extLst>
                <a:ext uri="{96DAC541-7B7A-43D3-8B79-37D633B846F1}">
                  <asvg:svgBlip xmlns:asvg="http://schemas.microsoft.com/office/drawing/2016/SVG/main" r:embed="rId11"/>
                </a:ext>
              </a:extLst>
            </a:blip>
            <a:stretch>
              <a:fillRect/>
            </a:stretch>
          </a:blipFill>
        </p:spPr>
      </p:sp>
      <p:sp>
        <p:nvSpPr>
          <p:cNvPr id="12" name="Freeform 12"/>
          <p:cNvSpPr/>
          <p:nvPr/>
        </p:nvSpPr>
        <p:spPr>
          <a:xfrm rot="955103">
            <a:off x="-478229" y="8144394"/>
            <a:ext cx="2169117" cy="1881216"/>
          </a:xfrm>
          <a:custGeom>
            <a:avLst/>
            <a:gdLst/>
            <a:ahLst/>
            <a:cxnLst/>
            <a:rect l="l" t="t" r="r" b="b"/>
            <a:pathLst>
              <a:path w="2169117" h="1881216">
                <a:moveTo>
                  <a:pt x="0" y="0"/>
                </a:moveTo>
                <a:lnTo>
                  <a:pt x="2169117" y="0"/>
                </a:lnTo>
                <a:lnTo>
                  <a:pt x="2169117" y="1881216"/>
                </a:lnTo>
                <a:lnTo>
                  <a:pt x="0" y="1881216"/>
                </a:lnTo>
                <a:lnTo>
                  <a:pt x="0" y="0"/>
                </a:lnTo>
                <a:close/>
              </a:path>
            </a:pathLst>
          </a:custGeom>
          <a:blipFill>
            <a:blip r:embed="rId12" cstate="print">
              <a:extLst>
                <a:ext uri="{96DAC541-7B7A-43D3-8B79-37D633B846F1}">
                  <asvg:svgBlip xmlns:asvg="http://schemas.microsoft.com/office/drawing/2016/SVG/main" r:embed="rId13"/>
                </a:ext>
              </a:extLst>
            </a:blip>
            <a:stretch>
              <a:fillRect/>
            </a:stretch>
          </a:blipFill>
        </p:spPr>
      </p:sp>
      <p:sp>
        <p:nvSpPr>
          <p:cNvPr id="13" name="Freeform 13"/>
          <p:cNvSpPr/>
          <p:nvPr/>
        </p:nvSpPr>
        <p:spPr>
          <a:xfrm>
            <a:off x="1877207" y="1470433"/>
            <a:ext cx="660854" cy="605583"/>
          </a:xfrm>
          <a:custGeom>
            <a:avLst/>
            <a:gdLst/>
            <a:ahLst/>
            <a:cxnLst/>
            <a:rect l="l" t="t" r="r" b="b"/>
            <a:pathLst>
              <a:path w="660854" h="605583">
                <a:moveTo>
                  <a:pt x="0" y="0"/>
                </a:moveTo>
                <a:lnTo>
                  <a:pt x="660855" y="0"/>
                </a:lnTo>
                <a:lnTo>
                  <a:pt x="660855" y="605583"/>
                </a:lnTo>
                <a:lnTo>
                  <a:pt x="0" y="605583"/>
                </a:lnTo>
                <a:lnTo>
                  <a:pt x="0" y="0"/>
                </a:lnTo>
                <a:close/>
              </a:path>
            </a:pathLst>
          </a:custGeom>
          <a:blipFill>
            <a:blip r:embed="rId14" cstate="print">
              <a:extLst>
                <a:ext uri="{96DAC541-7B7A-43D3-8B79-37D633B846F1}">
                  <asvg:svgBlip xmlns:asvg="http://schemas.microsoft.com/office/drawing/2016/SVG/main" r:embed="rId15"/>
                </a:ext>
              </a:extLst>
            </a:blip>
            <a:stretch>
              <a:fillRect/>
            </a:stretch>
          </a:blipFill>
        </p:spPr>
      </p:sp>
      <p:sp>
        <p:nvSpPr>
          <p:cNvPr id="14" name="Freeform 14"/>
          <p:cNvSpPr/>
          <p:nvPr/>
        </p:nvSpPr>
        <p:spPr>
          <a:xfrm>
            <a:off x="841125" y="3088466"/>
            <a:ext cx="660854" cy="605583"/>
          </a:xfrm>
          <a:custGeom>
            <a:avLst/>
            <a:gdLst/>
            <a:ahLst/>
            <a:cxnLst/>
            <a:rect l="l" t="t" r="r" b="b"/>
            <a:pathLst>
              <a:path w="660854" h="605583">
                <a:moveTo>
                  <a:pt x="0" y="0"/>
                </a:moveTo>
                <a:lnTo>
                  <a:pt x="660854" y="0"/>
                </a:lnTo>
                <a:lnTo>
                  <a:pt x="660854" y="605583"/>
                </a:lnTo>
                <a:lnTo>
                  <a:pt x="0" y="605583"/>
                </a:lnTo>
                <a:lnTo>
                  <a:pt x="0" y="0"/>
                </a:lnTo>
                <a:close/>
              </a:path>
            </a:pathLst>
          </a:custGeom>
          <a:blipFill>
            <a:blip r:embed="rId14" cstate="print">
              <a:extLst>
                <a:ext uri="{96DAC541-7B7A-43D3-8B79-37D633B846F1}">
                  <asvg:svgBlip xmlns:asvg="http://schemas.microsoft.com/office/drawing/2016/SVG/main" r:embed="rId15"/>
                </a:ext>
              </a:extLst>
            </a:blip>
            <a:stretch>
              <a:fillRect/>
            </a:stretch>
          </a:blipFill>
        </p:spPr>
      </p:sp>
      <p:sp>
        <p:nvSpPr>
          <p:cNvPr id="15" name="Freeform 15"/>
          <p:cNvSpPr/>
          <p:nvPr/>
        </p:nvSpPr>
        <p:spPr>
          <a:xfrm>
            <a:off x="1907277" y="4532332"/>
            <a:ext cx="660854" cy="605583"/>
          </a:xfrm>
          <a:custGeom>
            <a:avLst/>
            <a:gdLst/>
            <a:ahLst/>
            <a:cxnLst/>
            <a:rect l="l" t="t" r="r" b="b"/>
            <a:pathLst>
              <a:path w="660854" h="605583">
                <a:moveTo>
                  <a:pt x="0" y="0"/>
                </a:moveTo>
                <a:lnTo>
                  <a:pt x="660854" y="0"/>
                </a:lnTo>
                <a:lnTo>
                  <a:pt x="660854" y="605583"/>
                </a:lnTo>
                <a:lnTo>
                  <a:pt x="0" y="605583"/>
                </a:lnTo>
                <a:lnTo>
                  <a:pt x="0" y="0"/>
                </a:lnTo>
                <a:close/>
              </a:path>
            </a:pathLst>
          </a:custGeom>
          <a:blipFill>
            <a:blip r:embed="rId14" cstate="print">
              <a:extLst>
                <a:ext uri="{96DAC541-7B7A-43D3-8B79-37D633B846F1}">
                  <asvg:svgBlip xmlns:asvg="http://schemas.microsoft.com/office/drawing/2016/SVG/main" r:embed="rId15"/>
                </a:ext>
              </a:extLst>
            </a:blip>
            <a:stretch>
              <a:fillRect/>
            </a:stretch>
          </a:blipFill>
        </p:spPr>
      </p:sp>
      <p:sp>
        <p:nvSpPr>
          <p:cNvPr id="16" name="Freeform 16"/>
          <p:cNvSpPr/>
          <p:nvPr/>
        </p:nvSpPr>
        <p:spPr>
          <a:xfrm>
            <a:off x="841125" y="5741670"/>
            <a:ext cx="660854" cy="605583"/>
          </a:xfrm>
          <a:custGeom>
            <a:avLst/>
            <a:gdLst/>
            <a:ahLst/>
            <a:cxnLst/>
            <a:rect l="l" t="t" r="r" b="b"/>
            <a:pathLst>
              <a:path w="660854" h="605583">
                <a:moveTo>
                  <a:pt x="0" y="0"/>
                </a:moveTo>
                <a:lnTo>
                  <a:pt x="660854" y="0"/>
                </a:lnTo>
                <a:lnTo>
                  <a:pt x="660854" y="605583"/>
                </a:lnTo>
                <a:lnTo>
                  <a:pt x="0" y="605583"/>
                </a:lnTo>
                <a:lnTo>
                  <a:pt x="0" y="0"/>
                </a:lnTo>
                <a:close/>
              </a:path>
            </a:pathLst>
          </a:custGeom>
          <a:blipFill>
            <a:blip r:embed="rId14" cstate="print">
              <a:extLst>
                <a:ext uri="{96DAC541-7B7A-43D3-8B79-37D633B846F1}">
                  <asvg:svgBlip xmlns:asvg="http://schemas.microsoft.com/office/drawing/2016/SVG/main" r:embed="rId15"/>
                </a:ext>
              </a:extLst>
            </a:blip>
            <a:stretch>
              <a:fillRect/>
            </a:stretch>
          </a:blipFill>
        </p:spPr>
      </p:sp>
      <p:sp>
        <p:nvSpPr>
          <p:cNvPr id="17" name="Freeform 17"/>
          <p:cNvSpPr/>
          <p:nvPr/>
        </p:nvSpPr>
        <p:spPr>
          <a:xfrm>
            <a:off x="1907277" y="8359218"/>
            <a:ext cx="660854" cy="605583"/>
          </a:xfrm>
          <a:custGeom>
            <a:avLst/>
            <a:gdLst/>
            <a:ahLst/>
            <a:cxnLst/>
            <a:rect l="l" t="t" r="r" b="b"/>
            <a:pathLst>
              <a:path w="660854" h="605583">
                <a:moveTo>
                  <a:pt x="0" y="0"/>
                </a:moveTo>
                <a:lnTo>
                  <a:pt x="660854" y="0"/>
                </a:lnTo>
                <a:lnTo>
                  <a:pt x="660854" y="605583"/>
                </a:lnTo>
                <a:lnTo>
                  <a:pt x="0" y="605583"/>
                </a:lnTo>
                <a:lnTo>
                  <a:pt x="0" y="0"/>
                </a:lnTo>
                <a:close/>
              </a:path>
            </a:pathLst>
          </a:custGeom>
          <a:blipFill>
            <a:blip r:embed="rId14" cstate="print">
              <a:extLst>
                <a:ext uri="{96DAC541-7B7A-43D3-8B79-37D633B846F1}">
                  <asvg:svgBlip xmlns:asvg="http://schemas.microsoft.com/office/drawing/2016/SVG/main" r:embed="rId15"/>
                </a:ext>
              </a:extLst>
            </a:blip>
            <a:stretch>
              <a:fillRect/>
            </a:stretch>
          </a:blipFill>
        </p:spPr>
      </p:sp>
      <p:sp>
        <p:nvSpPr>
          <p:cNvPr id="18" name="Freeform 18"/>
          <p:cNvSpPr/>
          <p:nvPr/>
        </p:nvSpPr>
        <p:spPr>
          <a:xfrm>
            <a:off x="14717738" y="7064121"/>
            <a:ext cx="3584686" cy="3218154"/>
          </a:xfrm>
          <a:custGeom>
            <a:avLst/>
            <a:gdLst/>
            <a:ahLst/>
            <a:cxnLst/>
            <a:rect l="l" t="t" r="r" b="b"/>
            <a:pathLst>
              <a:path w="3584686" h="3218154">
                <a:moveTo>
                  <a:pt x="0" y="0"/>
                </a:moveTo>
                <a:lnTo>
                  <a:pt x="3584687" y="0"/>
                </a:lnTo>
                <a:lnTo>
                  <a:pt x="3584687" y="3218155"/>
                </a:lnTo>
                <a:lnTo>
                  <a:pt x="0" y="3218155"/>
                </a:lnTo>
                <a:lnTo>
                  <a:pt x="0" y="0"/>
                </a:lnTo>
                <a:close/>
              </a:path>
            </a:pathLst>
          </a:custGeom>
          <a:blipFill>
            <a:blip r:embed="rId16" cstate="print"/>
            <a:stretch>
              <a:fillRect/>
            </a:stretch>
          </a:blipFill>
        </p:spPr>
      </p:sp>
      <p:sp>
        <p:nvSpPr>
          <p:cNvPr id="19" name="TextBox 19"/>
          <p:cNvSpPr txBox="1"/>
          <p:nvPr/>
        </p:nvSpPr>
        <p:spPr>
          <a:xfrm>
            <a:off x="2814287" y="1285472"/>
            <a:ext cx="10682006" cy="1580447"/>
          </a:xfrm>
          <a:prstGeom prst="rect">
            <a:avLst/>
          </a:prstGeom>
        </p:spPr>
        <p:txBody>
          <a:bodyPr lIns="0" tIns="0" rIns="0" bIns="0" rtlCol="0" anchor="t">
            <a:spAutoFit/>
          </a:bodyPr>
          <a:lstStyle/>
          <a:p>
            <a:pPr>
              <a:lnSpc>
                <a:spcPts val="3188"/>
              </a:lnSpc>
              <a:spcBef>
                <a:spcPct val="0"/>
              </a:spcBef>
            </a:pPr>
            <a:r>
              <a:rPr lang="en-US" sz="2277">
                <a:solidFill>
                  <a:srgbClr val="664C25"/>
                </a:solidFill>
                <a:latin typeface="Open Sans"/>
              </a:rPr>
              <a:t>În situaţia în care operatorii/grupurile de operatori se retrag din agricultura ecologică sunt obligaţi să notifice DAJ/DAMB la care s-au înregistrat, prin depunerea unei notificări, al cărei model este prevăzut în anexa nr. 14 din Ordinul MADR nr. 45/2022.</a:t>
            </a:r>
          </a:p>
        </p:txBody>
      </p:sp>
      <p:sp>
        <p:nvSpPr>
          <p:cNvPr id="20" name="TextBox 20"/>
          <p:cNvSpPr txBox="1"/>
          <p:nvPr/>
        </p:nvSpPr>
        <p:spPr>
          <a:xfrm>
            <a:off x="3354729" y="384720"/>
            <a:ext cx="3203057" cy="787172"/>
          </a:xfrm>
          <a:prstGeom prst="rect">
            <a:avLst/>
          </a:prstGeom>
        </p:spPr>
        <p:txBody>
          <a:bodyPr lIns="0" tIns="0" rIns="0" bIns="0" rtlCol="0" anchor="t">
            <a:spAutoFit/>
          </a:bodyPr>
          <a:lstStyle/>
          <a:p>
            <a:pPr>
              <a:lnSpc>
                <a:spcPts val="6487"/>
              </a:lnSpc>
              <a:spcBef>
                <a:spcPct val="0"/>
              </a:spcBef>
            </a:pPr>
            <a:r>
              <a:rPr lang="en-US" sz="4633">
                <a:solidFill>
                  <a:srgbClr val="664C25"/>
                </a:solidFill>
                <a:latin typeface="Fredoka Bold"/>
              </a:rPr>
              <a:t>Important:</a:t>
            </a:r>
          </a:p>
        </p:txBody>
      </p:sp>
      <p:sp>
        <p:nvSpPr>
          <p:cNvPr id="21" name="TextBox 21"/>
          <p:cNvSpPr txBox="1"/>
          <p:nvPr/>
        </p:nvSpPr>
        <p:spPr>
          <a:xfrm>
            <a:off x="1798442" y="2889489"/>
            <a:ext cx="13011682" cy="1180397"/>
          </a:xfrm>
          <a:prstGeom prst="rect">
            <a:avLst/>
          </a:prstGeom>
        </p:spPr>
        <p:txBody>
          <a:bodyPr lIns="0" tIns="0" rIns="0" bIns="0" rtlCol="0" anchor="t">
            <a:spAutoFit/>
          </a:bodyPr>
          <a:lstStyle/>
          <a:p>
            <a:pPr>
              <a:lnSpc>
                <a:spcPts val="3188"/>
              </a:lnSpc>
              <a:spcBef>
                <a:spcPct val="0"/>
              </a:spcBef>
            </a:pPr>
            <a:r>
              <a:rPr lang="en-US" sz="2277">
                <a:solidFill>
                  <a:srgbClr val="664C25"/>
                </a:solidFill>
                <a:latin typeface="Open Sans"/>
              </a:rPr>
              <a:t>Operatorii/grupurile de operatori au obligaţia să păstreze toate înregistrările contabile şi documentele emise în perioada în care au desfăşurat activităţi în agricultura ecologică, pentru o perioadă de 5 ani începând cu data retragerii din agricultura ecologică.</a:t>
            </a:r>
          </a:p>
        </p:txBody>
      </p:sp>
      <p:sp>
        <p:nvSpPr>
          <p:cNvPr id="22" name="TextBox 22"/>
          <p:cNvSpPr txBox="1"/>
          <p:nvPr/>
        </p:nvSpPr>
        <p:spPr>
          <a:xfrm>
            <a:off x="1798442" y="5673386"/>
            <a:ext cx="12919296" cy="2380547"/>
          </a:xfrm>
          <a:prstGeom prst="rect">
            <a:avLst/>
          </a:prstGeom>
        </p:spPr>
        <p:txBody>
          <a:bodyPr lIns="0" tIns="0" rIns="0" bIns="0" rtlCol="0" anchor="t">
            <a:spAutoFit/>
          </a:bodyPr>
          <a:lstStyle/>
          <a:p>
            <a:pPr>
              <a:lnSpc>
                <a:spcPts val="3188"/>
              </a:lnSpc>
              <a:spcBef>
                <a:spcPct val="0"/>
              </a:spcBef>
            </a:pPr>
            <a:r>
              <a:rPr lang="en-US" sz="2277">
                <a:solidFill>
                  <a:srgbClr val="664C25"/>
                </a:solidFill>
                <a:latin typeface="Open Sans"/>
              </a:rPr>
              <a:t>În situaţia în care unui operator/grup de operatori i-a fost retras certificatul pentru neconformităţi grave prevăzute în Lista măsurilor pe care organismele de control (OC) le aplică operatorilor/grupurilor de operatori din anexa nr. 4 la Ordinul MADR nr. 312/2021 privind organizarea sistemului de control şi certificare, de aprobare a organismelor de control şi de supraveghere a activităţii acestora în agricultura ecologică, acesta nu mai poate depune o nouă fişă de înregistrare decât după o perioadă de 5 ani de la data retragerii certificatului.</a:t>
            </a:r>
          </a:p>
        </p:txBody>
      </p:sp>
      <p:sp>
        <p:nvSpPr>
          <p:cNvPr id="23" name="TextBox 23"/>
          <p:cNvSpPr txBox="1"/>
          <p:nvPr/>
        </p:nvSpPr>
        <p:spPr>
          <a:xfrm>
            <a:off x="2795237" y="4387365"/>
            <a:ext cx="12025217" cy="1180397"/>
          </a:xfrm>
          <a:prstGeom prst="rect">
            <a:avLst/>
          </a:prstGeom>
        </p:spPr>
        <p:txBody>
          <a:bodyPr lIns="0" tIns="0" rIns="0" bIns="0" rtlCol="0" anchor="t">
            <a:spAutoFit/>
          </a:bodyPr>
          <a:lstStyle/>
          <a:p>
            <a:pPr>
              <a:lnSpc>
                <a:spcPts val="3188"/>
              </a:lnSpc>
              <a:spcBef>
                <a:spcPct val="0"/>
              </a:spcBef>
            </a:pPr>
            <a:r>
              <a:rPr lang="en-US" sz="2277">
                <a:solidFill>
                  <a:srgbClr val="664C25"/>
                </a:solidFill>
                <a:latin typeface="Open Sans"/>
              </a:rPr>
              <a:t>DAJ/DAMB va transmite notificarea de retragere a operatorilor/grupurilor de operatori organismului de control cu care aceştia au avut încheiat contractul, în termen de 7 zile lucrătoare de la data înregistrării notificării.</a:t>
            </a:r>
          </a:p>
        </p:txBody>
      </p:sp>
      <p:sp>
        <p:nvSpPr>
          <p:cNvPr id="24" name="TextBox 24"/>
          <p:cNvSpPr txBox="1"/>
          <p:nvPr/>
        </p:nvSpPr>
        <p:spPr>
          <a:xfrm>
            <a:off x="2936984" y="8321118"/>
            <a:ext cx="11929198" cy="1580447"/>
          </a:xfrm>
          <a:prstGeom prst="rect">
            <a:avLst/>
          </a:prstGeom>
        </p:spPr>
        <p:txBody>
          <a:bodyPr lIns="0" tIns="0" rIns="0" bIns="0" rtlCol="0" anchor="t">
            <a:spAutoFit/>
          </a:bodyPr>
          <a:lstStyle/>
          <a:p>
            <a:pPr>
              <a:lnSpc>
                <a:spcPts val="3188"/>
              </a:lnSpc>
            </a:pPr>
            <a:r>
              <a:rPr lang="en-US" sz="2277">
                <a:solidFill>
                  <a:srgbClr val="664C25"/>
                </a:solidFill>
                <a:latin typeface="Open Sans"/>
              </a:rPr>
              <a:t>Pentru obţinerea și menţinerea certificării producţieie cologice, fiecare operator în agricultura ecologică este supus unei evaluări complete a activităţii, conform contractului de inspecție și certificare încheiat cu organismul de control, în </a:t>
            </a:r>
          </a:p>
          <a:p>
            <a:pPr>
              <a:lnSpc>
                <a:spcPts val="3188"/>
              </a:lnSpc>
              <a:spcBef>
                <a:spcPct val="0"/>
              </a:spcBef>
            </a:pPr>
            <a:r>
              <a:rPr lang="en-US" sz="2277">
                <a:solidFill>
                  <a:srgbClr val="664C25"/>
                </a:solidFill>
                <a:latin typeface="Open Sans"/>
              </a:rPr>
              <a:t>toate locaţiile ce îi aparțin (inclusiv sectorul convenţional, dacă este cazul).</a:t>
            </a:r>
          </a:p>
        </p:txBody>
      </p:sp>
      <p:sp>
        <p:nvSpPr>
          <p:cNvPr id="25" name="Freeform 25"/>
          <p:cNvSpPr/>
          <p:nvPr/>
        </p:nvSpPr>
        <p:spPr>
          <a:xfrm rot="1062270">
            <a:off x="14229718" y="1303450"/>
            <a:ext cx="1867717" cy="1385507"/>
          </a:xfrm>
          <a:custGeom>
            <a:avLst/>
            <a:gdLst/>
            <a:ahLst/>
            <a:cxnLst/>
            <a:rect l="l" t="t" r="r" b="b"/>
            <a:pathLst>
              <a:path w="1867717" h="1385507">
                <a:moveTo>
                  <a:pt x="0" y="0"/>
                </a:moveTo>
                <a:lnTo>
                  <a:pt x="1867717" y="0"/>
                </a:lnTo>
                <a:lnTo>
                  <a:pt x="1867717" y="1385506"/>
                </a:lnTo>
                <a:lnTo>
                  <a:pt x="0" y="1385506"/>
                </a:lnTo>
                <a:lnTo>
                  <a:pt x="0" y="0"/>
                </a:lnTo>
                <a:close/>
              </a:path>
            </a:pathLst>
          </a:custGeom>
          <a:blipFill>
            <a:blip r:embed="rId17" cstate="print">
              <a:extLst>
                <a:ext uri="{96DAC541-7B7A-43D3-8B79-37D633B846F1}">
                  <asvg:svgBlip xmlns:asvg="http://schemas.microsoft.com/office/drawing/2016/SVG/main" r:embed="rId18"/>
                </a:ext>
              </a:extLst>
            </a:blip>
            <a:stretch>
              <a:fillRect/>
            </a:stretch>
          </a:blipFill>
        </p:spPr>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B19C83"/>
        </a:solidFill>
        <a:effectLst/>
      </p:bgPr>
    </p:bg>
    <p:spTree>
      <p:nvGrpSpPr>
        <p:cNvPr id="1" name=""/>
        <p:cNvGrpSpPr/>
        <p:nvPr/>
      </p:nvGrpSpPr>
      <p:grpSpPr>
        <a:xfrm>
          <a:off x="0" y="0"/>
          <a:ext cx="0" cy="0"/>
          <a:chOff x="0" y="0"/>
          <a:chExt cx="0" cy="0"/>
        </a:xfrm>
      </p:grpSpPr>
      <p:grpSp>
        <p:nvGrpSpPr>
          <p:cNvPr id="2" name="Group 2"/>
          <p:cNvGrpSpPr/>
          <p:nvPr/>
        </p:nvGrpSpPr>
        <p:grpSpPr>
          <a:xfrm>
            <a:off x="-6525753" y="-4816830"/>
            <a:ext cx="40944222" cy="19316187"/>
            <a:chOff x="0" y="0"/>
            <a:chExt cx="54592296" cy="25754916"/>
          </a:xfrm>
        </p:grpSpPr>
        <p:sp>
          <p:nvSpPr>
            <p:cNvPr id="3" name="Freeform 3"/>
            <p:cNvSpPr/>
            <p:nvPr/>
          </p:nvSpPr>
          <p:spPr>
            <a:xfrm>
              <a:off x="19437076" y="5217202"/>
              <a:ext cx="19794344" cy="10077121"/>
            </a:xfrm>
            <a:custGeom>
              <a:avLst/>
              <a:gdLst/>
              <a:ahLst/>
              <a:cxnLst/>
              <a:rect l="l" t="t" r="r" b="b"/>
              <a:pathLst>
                <a:path w="19794344" h="10077121">
                  <a:moveTo>
                    <a:pt x="0" y="0"/>
                  </a:moveTo>
                  <a:lnTo>
                    <a:pt x="19794343" y="0"/>
                  </a:lnTo>
                  <a:lnTo>
                    <a:pt x="19794343" y="10077121"/>
                  </a:lnTo>
                  <a:lnTo>
                    <a:pt x="0" y="10077121"/>
                  </a:lnTo>
                  <a:lnTo>
                    <a:pt x="0" y="0"/>
                  </a:lnTo>
                  <a:close/>
                </a:path>
              </a:pathLst>
            </a:custGeom>
            <a:blipFill>
              <a:blip r:embed="rId2" cstate="print">
                <a:alphaModFix amt="19999"/>
                <a:extLst>
                  <a:ext uri="{96DAC541-7B7A-43D3-8B79-37D633B846F1}">
                    <asvg:svgBlip xmlns:asvg="http://schemas.microsoft.com/office/drawing/2016/SVG/main" r:embed="rId3"/>
                  </a:ext>
                </a:extLst>
              </a:blip>
              <a:stretch>
                <a:fillRect/>
              </a:stretch>
            </a:blipFill>
          </p:spPr>
        </p:sp>
        <p:sp>
          <p:nvSpPr>
            <p:cNvPr id="4" name="Freeform 4"/>
            <p:cNvSpPr/>
            <p:nvPr/>
          </p:nvSpPr>
          <p:spPr>
            <a:xfrm>
              <a:off x="15417779" y="10363231"/>
              <a:ext cx="19794344" cy="10077121"/>
            </a:xfrm>
            <a:custGeom>
              <a:avLst/>
              <a:gdLst/>
              <a:ahLst/>
              <a:cxnLst/>
              <a:rect l="l" t="t" r="r" b="b"/>
              <a:pathLst>
                <a:path w="19794344" h="10077121">
                  <a:moveTo>
                    <a:pt x="0" y="0"/>
                  </a:moveTo>
                  <a:lnTo>
                    <a:pt x="19794344" y="0"/>
                  </a:lnTo>
                  <a:lnTo>
                    <a:pt x="19794344" y="10077120"/>
                  </a:lnTo>
                  <a:lnTo>
                    <a:pt x="0" y="10077120"/>
                  </a:lnTo>
                  <a:lnTo>
                    <a:pt x="0" y="0"/>
                  </a:lnTo>
                  <a:close/>
                </a:path>
              </a:pathLst>
            </a:custGeom>
            <a:blipFill>
              <a:blip r:embed="rId2" cstate="print">
                <a:alphaModFix amt="19999"/>
                <a:extLst>
                  <a:ext uri="{96DAC541-7B7A-43D3-8B79-37D633B846F1}">
                    <asvg:svgBlip xmlns:asvg="http://schemas.microsoft.com/office/drawing/2016/SVG/main" r:embed="rId3"/>
                  </a:ext>
                </a:extLst>
              </a:blip>
              <a:stretch>
                <a:fillRect/>
              </a:stretch>
            </a:blipFill>
          </p:spPr>
        </p:sp>
        <p:sp>
          <p:nvSpPr>
            <p:cNvPr id="5" name="Freeform 5"/>
            <p:cNvSpPr/>
            <p:nvPr/>
          </p:nvSpPr>
          <p:spPr>
            <a:xfrm>
              <a:off x="10730735" y="15677796"/>
              <a:ext cx="19794344" cy="10077121"/>
            </a:xfrm>
            <a:custGeom>
              <a:avLst/>
              <a:gdLst/>
              <a:ahLst/>
              <a:cxnLst/>
              <a:rect l="l" t="t" r="r" b="b"/>
              <a:pathLst>
                <a:path w="19794344" h="10077121">
                  <a:moveTo>
                    <a:pt x="0" y="0"/>
                  </a:moveTo>
                  <a:lnTo>
                    <a:pt x="19794344" y="0"/>
                  </a:lnTo>
                  <a:lnTo>
                    <a:pt x="19794344" y="10077120"/>
                  </a:lnTo>
                  <a:lnTo>
                    <a:pt x="0" y="10077120"/>
                  </a:lnTo>
                  <a:lnTo>
                    <a:pt x="0" y="0"/>
                  </a:lnTo>
                  <a:close/>
                </a:path>
              </a:pathLst>
            </a:custGeom>
            <a:blipFill>
              <a:blip r:embed="rId2" cstate="print">
                <a:alphaModFix amt="19999"/>
                <a:extLst>
                  <a:ext uri="{96DAC541-7B7A-43D3-8B79-37D633B846F1}">
                    <asvg:svgBlip xmlns:asvg="http://schemas.microsoft.com/office/drawing/2016/SVG/main" r:embed="rId3"/>
                  </a:ext>
                </a:extLst>
              </a:blip>
              <a:stretch>
                <a:fillRect/>
              </a:stretch>
            </a:blipFill>
          </p:spPr>
        </p:sp>
        <p:sp>
          <p:nvSpPr>
            <p:cNvPr id="6" name="Freeform 6"/>
            <p:cNvSpPr/>
            <p:nvPr/>
          </p:nvSpPr>
          <p:spPr>
            <a:xfrm>
              <a:off x="34797952" y="15528791"/>
              <a:ext cx="19794344" cy="10077121"/>
            </a:xfrm>
            <a:custGeom>
              <a:avLst/>
              <a:gdLst/>
              <a:ahLst/>
              <a:cxnLst/>
              <a:rect l="l" t="t" r="r" b="b"/>
              <a:pathLst>
                <a:path w="19794344" h="10077121">
                  <a:moveTo>
                    <a:pt x="0" y="0"/>
                  </a:moveTo>
                  <a:lnTo>
                    <a:pt x="19794344" y="0"/>
                  </a:lnTo>
                  <a:lnTo>
                    <a:pt x="19794344" y="10077121"/>
                  </a:lnTo>
                  <a:lnTo>
                    <a:pt x="0" y="10077121"/>
                  </a:lnTo>
                  <a:lnTo>
                    <a:pt x="0" y="0"/>
                  </a:lnTo>
                  <a:close/>
                </a:path>
              </a:pathLst>
            </a:custGeom>
            <a:blipFill>
              <a:blip r:embed="rId4" cstate="print">
                <a:alphaModFix amt="19999"/>
                <a:extLst>
                  <a:ext uri="{96DAC541-7B7A-43D3-8B79-37D633B846F1}">
                    <asvg:svgBlip xmlns:asvg="http://schemas.microsoft.com/office/drawing/2016/SVG/main" r:embed="rId5"/>
                  </a:ext>
                </a:extLst>
              </a:blip>
              <a:stretch>
                <a:fillRect/>
              </a:stretch>
            </a:blipFill>
          </p:spPr>
        </p:sp>
        <p:sp>
          <p:nvSpPr>
            <p:cNvPr id="7" name="Freeform 7"/>
            <p:cNvSpPr/>
            <p:nvPr/>
          </p:nvSpPr>
          <p:spPr>
            <a:xfrm>
              <a:off x="0" y="0"/>
              <a:ext cx="19794344" cy="10077121"/>
            </a:xfrm>
            <a:custGeom>
              <a:avLst/>
              <a:gdLst/>
              <a:ahLst/>
              <a:cxnLst/>
              <a:rect l="l" t="t" r="r" b="b"/>
              <a:pathLst>
                <a:path w="19794344" h="10077121">
                  <a:moveTo>
                    <a:pt x="0" y="0"/>
                  </a:moveTo>
                  <a:lnTo>
                    <a:pt x="19794344" y="0"/>
                  </a:lnTo>
                  <a:lnTo>
                    <a:pt x="19794344" y="10077121"/>
                  </a:lnTo>
                  <a:lnTo>
                    <a:pt x="0" y="10077121"/>
                  </a:lnTo>
                  <a:lnTo>
                    <a:pt x="0" y="0"/>
                  </a:lnTo>
                  <a:close/>
                </a:path>
              </a:pathLst>
            </a:custGeom>
            <a:blipFill>
              <a:blip r:embed="rId2" cstate="print">
                <a:alphaModFix amt="19999"/>
                <a:extLst>
                  <a:ext uri="{96DAC541-7B7A-43D3-8B79-37D633B846F1}">
                    <asvg:svgBlip xmlns:asvg="http://schemas.microsoft.com/office/drawing/2016/SVG/main" r:embed="rId3"/>
                  </a:ext>
                </a:extLst>
              </a:blip>
              <a:stretch>
                <a:fillRect/>
              </a:stretch>
            </a:blipFill>
          </p:spPr>
        </p:sp>
      </p:grpSp>
      <p:grpSp>
        <p:nvGrpSpPr>
          <p:cNvPr id="8" name="Group 8"/>
          <p:cNvGrpSpPr/>
          <p:nvPr/>
        </p:nvGrpSpPr>
        <p:grpSpPr>
          <a:xfrm>
            <a:off x="-669796" y="441797"/>
            <a:ext cx="16996764" cy="9403406"/>
            <a:chOff x="0" y="0"/>
            <a:chExt cx="4380413" cy="2423450"/>
          </a:xfrm>
        </p:grpSpPr>
        <p:sp>
          <p:nvSpPr>
            <p:cNvPr id="9" name="Freeform 9"/>
            <p:cNvSpPr/>
            <p:nvPr/>
          </p:nvSpPr>
          <p:spPr>
            <a:xfrm>
              <a:off x="0" y="0"/>
              <a:ext cx="4380413" cy="2423450"/>
            </a:xfrm>
            <a:custGeom>
              <a:avLst/>
              <a:gdLst/>
              <a:ahLst/>
              <a:cxnLst/>
              <a:rect l="l" t="t" r="r" b="b"/>
              <a:pathLst>
                <a:path w="4380413" h="2423450">
                  <a:moveTo>
                    <a:pt x="4255953" y="2423450"/>
                  </a:moveTo>
                  <a:lnTo>
                    <a:pt x="124460" y="2423450"/>
                  </a:lnTo>
                  <a:cubicBezTo>
                    <a:pt x="55880" y="2423450"/>
                    <a:pt x="0" y="2367570"/>
                    <a:pt x="0" y="2298990"/>
                  </a:cubicBezTo>
                  <a:lnTo>
                    <a:pt x="0" y="124460"/>
                  </a:lnTo>
                  <a:cubicBezTo>
                    <a:pt x="0" y="55880"/>
                    <a:pt x="55880" y="0"/>
                    <a:pt x="124460" y="0"/>
                  </a:cubicBezTo>
                  <a:lnTo>
                    <a:pt x="4255953" y="0"/>
                  </a:lnTo>
                  <a:cubicBezTo>
                    <a:pt x="4324533" y="0"/>
                    <a:pt x="4380413" y="55880"/>
                    <a:pt x="4380413" y="124460"/>
                  </a:cubicBezTo>
                  <a:lnTo>
                    <a:pt x="4380413" y="2298990"/>
                  </a:lnTo>
                  <a:cubicBezTo>
                    <a:pt x="4380413" y="2367570"/>
                    <a:pt x="4324533" y="2423450"/>
                    <a:pt x="4255953" y="2423450"/>
                  </a:cubicBezTo>
                  <a:close/>
                </a:path>
              </a:pathLst>
            </a:custGeom>
            <a:solidFill>
              <a:srgbClr val="FFFFFF"/>
            </a:solidFill>
          </p:spPr>
        </p:sp>
      </p:grpSp>
      <p:grpSp>
        <p:nvGrpSpPr>
          <p:cNvPr id="10" name="Group 10"/>
          <p:cNvGrpSpPr/>
          <p:nvPr/>
        </p:nvGrpSpPr>
        <p:grpSpPr>
          <a:xfrm>
            <a:off x="11168955" y="2619792"/>
            <a:ext cx="10316026" cy="10316026"/>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19C83"/>
            </a:solidFill>
          </p:spPr>
        </p:sp>
        <p:sp>
          <p:nvSpPr>
            <p:cNvPr id="12" name="TextBox 12"/>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sp>
        <p:nvSpPr>
          <p:cNvPr id="13" name="Freeform 13"/>
          <p:cNvSpPr/>
          <p:nvPr/>
        </p:nvSpPr>
        <p:spPr>
          <a:xfrm>
            <a:off x="1028700" y="3408024"/>
            <a:ext cx="13085667" cy="6334411"/>
          </a:xfrm>
          <a:custGeom>
            <a:avLst/>
            <a:gdLst/>
            <a:ahLst/>
            <a:cxnLst/>
            <a:rect l="l" t="t" r="r" b="b"/>
            <a:pathLst>
              <a:path w="13085667" h="6334411">
                <a:moveTo>
                  <a:pt x="0" y="0"/>
                </a:moveTo>
                <a:lnTo>
                  <a:pt x="13085667" y="0"/>
                </a:lnTo>
                <a:lnTo>
                  <a:pt x="13085667" y="6334411"/>
                </a:lnTo>
                <a:lnTo>
                  <a:pt x="0" y="6334411"/>
                </a:lnTo>
                <a:lnTo>
                  <a:pt x="0" y="0"/>
                </a:lnTo>
                <a:close/>
              </a:path>
            </a:pathLst>
          </a:custGeom>
          <a:blipFill>
            <a:blip r:embed="rId6" cstate="print"/>
            <a:stretch>
              <a:fillRect/>
            </a:stretch>
          </a:blipFill>
        </p:spPr>
      </p:sp>
      <p:sp>
        <p:nvSpPr>
          <p:cNvPr id="14" name="TextBox 14"/>
          <p:cNvSpPr txBox="1"/>
          <p:nvPr/>
        </p:nvSpPr>
        <p:spPr>
          <a:xfrm>
            <a:off x="843752" y="898261"/>
            <a:ext cx="12147711" cy="1279638"/>
          </a:xfrm>
          <a:prstGeom prst="rect">
            <a:avLst/>
          </a:prstGeom>
        </p:spPr>
        <p:txBody>
          <a:bodyPr lIns="0" tIns="0" rIns="0" bIns="0" rtlCol="0" anchor="t">
            <a:spAutoFit/>
          </a:bodyPr>
          <a:lstStyle/>
          <a:p>
            <a:pPr>
              <a:lnSpc>
                <a:spcPts val="10157"/>
              </a:lnSpc>
            </a:pPr>
            <a:r>
              <a:rPr lang="en-US" sz="8464">
                <a:solidFill>
                  <a:srgbClr val="906F3F"/>
                </a:solidFill>
                <a:latin typeface="Fredoka Bold"/>
              </a:rPr>
              <a:t>Organisme de control</a:t>
            </a:r>
          </a:p>
        </p:txBody>
      </p:sp>
      <p:sp>
        <p:nvSpPr>
          <p:cNvPr id="15" name="TextBox 15"/>
          <p:cNvSpPr txBox="1"/>
          <p:nvPr/>
        </p:nvSpPr>
        <p:spPr>
          <a:xfrm>
            <a:off x="905412" y="2293918"/>
            <a:ext cx="14840225" cy="940936"/>
          </a:xfrm>
          <a:prstGeom prst="rect">
            <a:avLst/>
          </a:prstGeom>
        </p:spPr>
        <p:txBody>
          <a:bodyPr lIns="0" tIns="0" rIns="0" bIns="0" rtlCol="0" anchor="t">
            <a:spAutoFit/>
          </a:bodyPr>
          <a:lstStyle/>
          <a:p>
            <a:pPr>
              <a:lnSpc>
                <a:spcPts val="3787"/>
              </a:lnSpc>
              <a:spcBef>
                <a:spcPct val="0"/>
              </a:spcBef>
            </a:pPr>
            <a:r>
              <a:rPr lang="en-US" sz="2705">
                <a:solidFill>
                  <a:srgbClr val="906F3F"/>
                </a:solidFill>
                <a:latin typeface="Open Sans Bold"/>
              </a:rPr>
              <a:t>Pe teritoriul României activează 15 organisme de control (OC) în domeniul agriculturii ecologice, aprobate de MADR în baza art. 2-6 din Ordinul MADR nr. 312/2021:</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EFE5D8"/>
        </a:solidFill>
        <a:effectLst/>
      </p:bgPr>
    </p:bg>
    <p:spTree>
      <p:nvGrpSpPr>
        <p:cNvPr id="1" name=""/>
        <p:cNvGrpSpPr/>
        <p:nvPr/>
      </p:nvGrpSpPr>
      <p:grpSpPr>
        <a:xfrm>
          <a:off x="0" y="0"/>
          <a:ext cx="0" cy="0"/>
          <a:chOff x="0" y="0"/>
          <a:chExt cx="0" cy="0"/>
        </a:xfrm>
      </p:grpSpPr>
      <p:grpSp>
        <p:nvGrpSpPr>
          <p:cNvPr id="2" name="Group 2"/>
          <p:cNvGrpSpPr/>
          <p:nvPr/>
        </p:nvGrpSpPr>
        <p:grpSpPr>
          <a:xfrm>
            <a:off x="11547074" y="-595597"/>
            <a:ext cx="9421568" cy="9421568"/>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id="4" name="TextBox 4"/>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sp>
        <p:nvSpPr>
          <p:cNvPr id="5" name="Freeform 5"/>
          <p:cNvSpPr/>
          <p:nvPr/>
        </p:nvSpPr>
        <p:spPr>
          <a:xfrm flipH="1">
            <a:off x="17259300" y="7200900"/>
            <a:ext cx="4744528" cy="4114800"/>
          </a:xfrm>
          <a:custGeom>
            <a:avLst/>
            <a:gdLst/>
            <a:ahLst/>
            <a:cxnLst/>
            <a:rect l="l" t="t" r="r" b="b"/>
            <a:pathLst>
              <a:path w="4744528" h="4114800">
                <a:moveTo>
                  <a:pt x="4744528" y="0"/>
                </a:moveTo>
                <a:lnTo>
                  <a:pt x="0" y="0"/>
                </a:lnTo>
                <a:lnTo>
                  <a:pt x="0" y="4114800"/>
                </a:lnTo>
                <a:lnTo>
                  <a:pt x="4744528" y="4114800"/>
                </a:lnTo>
                <a:lnTo>
                  <a:pt x="4744528" y="0"/>
                </a:lnTo>
                <a:close/>
              </a:path>
            </a:pathLst>
          </a:custGeom>
          <a:blipFill>
            <a:blip r:embed="rId2" cstate="print">
              <a:extLst>
                <a:ext uri="{96DAC541-7B7A-43D3-8B79-37D633B846F1}">
                  <asvg:svgBlip xmlns:asvg="http://schemas.microsoft.com/office/drawing/2016/SVG/main" r:embed="rId3"/>
                </a:ext>
              </a:extLst>
            </a:blip>
            <a:stretch>
              <a:fillRect/>
            </a:stretch>
          </a:blipFill>
        </p:spPr>
      </p:sp>
      <p:sp>
        <p:nvSpPr>
          <p:cNvPr id="6" name="Freeform 6"/>
          <p:cNvSpPr/>
          <p:nvPr/>
        </p:nvSpPr>
        <p:spPr>
          <a:xfrm>
            <a:off x="11821089" y="-3496188"/>
            <a:ext cx="8027890" cy="11676930"/>
          </a:xfrm>
          <a:custGeom>
            <a:avLst/>
            <a:gdLst/>
            <a:ahLst/>
            <a:cxnLst/>
            <a:rect l="l" t="t" r="r" b="b"/>
            <a:pathLst>
              <a:path w="8027890" h="11676930">
                <a:moveTo>
                  <a:pt x="0" y="0"/>
                </a:moveTo>
                <a:lnTo>
                  <a:pt x="8027890" y="0"/>
                </a:lnTo>
                <a:lnTo>
                  <a:pt x="8027890" y="11676930"/>
                </a:lnTo>
                <a:lnTo>
                  <a:pt x="0" y="11676930"/>
                </a:lnTo>
                <a:lnTo>
                  <a:pt x="0" y="0"/>
                </a:lnTo>
                <a:close/>
              </a:path>
            </a:pathLst>
          </a:custGeom>
          <a:blipFill>
            <a:blip r:embed="rId4" cstate="print"/>
            <a:stretch>
              <a:fillRect/>
            </a:stretch>
          </a:blipFill>
        </p:spPr>
      </p:sp>
      <p:sp>
        <p:nvSpPr>
          <p:cNvPr id="7" name="Freeform 7"/>
          <p:cNvSpPr/>
          <p:nvPr/>
        </p:nvSpPr>
        <p:spPr>
          <a:xfrm>
            <a:off x="9449295" y="6576791"/>
            <a:ext cx="4609246" cy="4114800"/>
          </a:xfrm>
          <a:custGeom>
            <a:avLst/>
            <a:gdLst/>
            <a:ahLst/>
            <a:cxnLst/>
            <a:rect l="l" t="t" r="r" b="b"/>
            <a:pathLst>
              <a:path w="4609246" h="4114800">
                <a:moveTo>
                  <a:pt x="0" y="0"/>
                </a:moveTo>
                <a:lnTo>
                  <a:pt x="4609246" y="0"/>
                </a:lnTo>
                <a:lnTo>
                  <a:pt x="4609246" y="4114800"/>
                </a:lnTo>
                <a:lnTo>
                  <a:pt x="0" y="4114800"/>
                </a:lnTo>
                <a:lnTo>
                  <a:pt x="0" y="0"/>
                </a:lnTo>
                <a:close/>
              </a:path>
            </a:pathLst>
          </a:custGeom>
          <a:blipFill>
            <a:blip r:embed="rId5" cstate="print">
              <a:extLst>
                <a:ext uri="{96DAC541-7B7A-43D3-8B79-37D633B846F1}">
                  <asvg:svgBlip xmlns:asvg="http://schemas.microsoft.com/office/drawing/2016/SVG/main" r:embed="rId6"/>
                </a:ext>
              </a:extLst>
            </a:blip>
            <a:stretch>
              <a:fillRect/>
            </a:stretch>
          </a:blipFill>
        </p:spPr>
      </p:sp>
      <p:sp>
        <p:nvSpPr>
          <p:cNvPr id="8" name="Freeform 8"/>
          <p:cNvSpPr/>
          <p:nvPr/>
        </p:nvSpPr>
        <p:spPr>
          <a:xfrm rot="-5547088">
            <a:off x="12804220" y="-1522773"/>
            <a:ext cx="3261914" cy="4114800"/>
          </a:xfrm>
          <a:custGeom>
            <a:avLst/>
            <a:gdLst/>
            <a:ahLst/>
            <a:cxnLst/>
            <a:rect l="l" t="t" r="r" b="b"/>
            <a:pathLst>
              <a:path w="3261914" h="4114800">
                <a:moveTo>
                  <a:pt x="0" y="0"/>
                </a:moveTo>
                <a:lnTo>
                  <a:pt x="3261914" y="0"/>
                </a:lnTo>
                <a:lnTo>
                  <a:pt x="3261914" y="4114800"/>
                </a:lnTo>
                <a:lnTo>
                  <a:pt x="0" y="4114800"/>
                </a:lnTo>
                <a:lnTo>
                  <a:pt x="0" y="0"/>
                </a:lnTo>
                <a:close/>
              </a:path>
            </a:pathLst>
          </a:custGeom>
          <a:blipFill>
            <a:blip r:embed="rId7" cstate="print">
              <a:extLst>
                <a:ext uri="{96DAC541-7B7A-43D3-8B79-37D633B846F1}">
                  <asvg:svgBlip xmlns:asvg="http://schemas.microsoft.com/office/drawing/2016/SVG/main" r:embed="rId8"/>
                </a:ext>
              </a:extLst>
            </a:blip>
            <a:stretch>
              <a:fillRect/>
            </a:stretch>
          </a:blipFill>
        </p:spPr>
      </p:sp>
      <p:sp>
        <p:nvSpPr>
          <p:cNvPr id="9" name="Freeform 9"/>
          <p:cNvSpPr/>
          <p:nvPr/>
        </p:nvSpPr>
        <p:spPr>
          <a:xfrm>
            <a:off x="1736756" y="0"/>
            <a:ext cx="6224510" cy="1412070"/>
          </a:xfrm>
          <a:custGeom>
            <a:avLst/>
            <a:gdLst/>
            <a:ahLst/>
            <a:cxnLst/>
            <a:rect l="l" t="t" r="r" b="b"/>
            <a:pathLst>
              <a:path w="6224510" h="1412070">
                <a:moveTo>
                  <a:pt x="0" y="0"/>
                </a:moveTo>
                <a:lnTo>
                  <a:pt x="6224509" y="0"/>
                </a:lnTo>
                <a:lnTo>
                  <a:pt x="6224509" y="1412070"/>
                </a:lnTo>
                <a:lnTo>
                  <a:pt x="0" y="1412070"/>
                </a:lnTo>
                <a:lnTo>
                  <a:pt x="0" y="0"/>
                </a:lnTo>
                <a:close/>
              </a:path>
            </a:pathLst>
          </a:custGeom>
          <a:blipFill>
            <a:blip r:embed="rId9" cstate="print"/>
            <a:stretch>
              <a:fillRect l="-331" t="-8790" r="-331"/>
            </a:stretch>
          </a:blipFill>
        </p:spPr>
      </p:sp>
      <p:sp>
        <p:nvSpPr>
          <p:cNvPr id="10" name="Freeform 10"/>
          <p:cNvSpPr/>
          <p:nvPr/>
        </p:nvSpPr>
        <p:spPr>
          <a:xfrm>
            <a:off x="1533870" y="8009154"/>
            <a:ext cx="3077491" cy="2051661"/>
          </a:xfrm>
          <a:custGeom>
            <a:avLst/>
            <a:gdLst/>
            <a:ahLst/>
            <a:cxnLst/>
            <a:rect l="l" t="t" r="r" b="b"/>
            <a:pathLst>
              <a:path w="3077491" h="2051661">
                <a:moveTo>
                  <a:pt x="0" y="0"/>
                </a:moveTo>
                <a:lnTo>
                  <a:pt x="3077491" y="0"/>
                </a:lnTo>
                <a:lnTo>
                  <a:pt x="3077491" y="2051661"/>
                </a:lnTo>
                <a:lnTo>
                  <a:pt x="0" y="2051661"/>
                </a:lnTo>
                <a:lnTo>
                  <a:pt x="0" y="0"/>
                </a:lnTo>
                <a:close/>
              </a:path>
            </a:pathLst>
          </a:custGeom>
          <a:blipFill>
            <a:blip r:embed="rId10" cstate="print"/>
            <a:stretch>
              <a:fillRect/>
            </a:stretch>
          </a:blipFill>
        </p:spPr>
      </p:sp>
      <p:sp>
        <p:nvSpPr>
          <p:cNvPr id="11" name="Freeform 11"/>
          <p:cNvSpPr/>
          <p:nvPr/>
        </p:nvSpPr>
        <p:spPr>
          <a:xfrm>
            <a:off x="5044666" y="8009154"/>
            <a:ext cx="2051661" cy="2051661"/>
          </a:xfrm>
          <a:custGeom>
            <a:avLst/>
            <a:gdLst/>
            <a:ahLst/>
            <a:cxnLst/>
            <a:rect l="l" t="t" r="r" b="b"/>
            <a:pathLst>
              <a:path w="2051661" h="2051661">
                <a:moveTo>
                  <a:pt x="0" y="0"/>
                </a:moveTo>
                <a:lnTo>
                  <a:pt x="2051660" y="0"/>
                </a:lnTo>
                <a:lnTo>
                  <a:pt x="2051660" y="2051661"/>
                </a:lnTo>
                <a:lnTo>
                  <a:pt x="0" y="2051661"/>
                </a:lnTo>
                <a:lnTo>
                  <a:pt x="0" y="0"/>
                </a:lnTo>
                <a:close/>
              </a:path>
            </a:pathLst>
          </a:custGeom>
          <a:blipFill>
            <a:blip r:embed="rId11" cstate="print"/>
            <a:stretch>
              <a:fillRect/>
            </a:stretch>
          </a:blipFill>
        </p:spPr>
      </p:sp>
      <p:sp>
        <p:nvSpPr>
          <p:cNvPr id="12" name="Freeform 12"/>
          <p:cNvSpPr/>
          <p:nvPr/>
        </p:nvSpPr>
        <p:spPr>
          <a:xfrm>
            <a:off x="7889328" y="0"/>
            <a:ext cx="4137797" cy="1194562"/>
          </a:xfrm>
          <a:custGeom>
            <a:avLst/>
            <a:gdLst/>
            <a:ahLst/>
            <a:cxnLst/>
            <a:rect l="l" t="t" r="r" b="b"/>
            <a:pathLst>
              <a:path w="4137797" h="1194562">
                <a:moveTo>
                  <a:pt x="0" y="0"/>
                </a:moveTo>
                <a:lnTo>
                  <a:pt x="4137797" y="0"/>
                </a:lnTo>
                <a:lnTo>
                  <a:pt x="4137797" y="1194562"/>
                </a:lnTo>
                <a:lnTo>
                  <a:pt x="0" y="1194562"/>
                </a:lnTo>
                <a:lnTo>
                  <a:pt x="0" y="0"/>
                </a:lnTo>
                <a:close/>
              </a:path>
            </a:pathLst>
          </a:custGeom>
          <a:blipFill>
            <a:blip r:embed="rId12" cstate="print"/>
            <a:stretch>
              <a:fillRect t="-6982" b="-1985"/>
            </a:stretch>
          </a:blipFill>
        </p:spPr>
      </p:sp>
      <p:sp>
        <p:nvSpPr>
          <p:cNvPr id="13" name="Freeform 13"/>
          <p:cNvSpPr/>
          <p:nvPr/>
        </p:nvSpPr>
        <p:spPr>
          <a:xfrm>
            <a:off x="0" y="0"/>
            <a:ext cx="1736756" cy="1412070"/>
          </a:xfrm>
          <a:custGeom>
            <a:avLst/>
            <a:gdLst/>
            <a:ahLst/>
            <a:cxnLst/>
            <a:rect l="l" t="t" r="r" b="b"/>
            <a:pathLst>
              <a:path w="1736756" h="1412070">
                <a:moveTo>
                  <a:pt x="0" y="0"/>
                </a:moveTo>
                <a:lnTo>
                  <a:pt x="1736756" y="0"/>
                </a:lnTo>
                <a:lnTo>
                  <a:pt x="1736756" y="1412070"/>
                </a:lnTo>
                <a:lnTo>
                  <a:pt x="0" y="1412070"/>
                </a:lnTo>
                <a:lnTo>
                  <a:pt x="0" y="0"/>
                </a:lnTo>
                <a:close/>
              </a:path>
            </a:pathLst>
          </a:custGeom>
          <a:blipFill>
            <a:blip r:embed="rId13" cstate="print"/>
            <a:stretch>
              <a:fillRect b="-1455"/>
            </a:stretch>
          </a:blipFill>
        </p:spPr>
      </p:sp>
      <p:sp>
        <p:nvSpPr>
          <p:cNvPr id="14" name="TextBox 14"/>
          <p:cNvSpPr txBox="1"/>
          <p:nvPr/>
        </p:nvSpPr>
        <p:spPr>
          <a:xfrm>
            <a:off x="1533870" y="2496247"/>
            <a:ext cx="8552586" cy="3467100"/>
          </a:xfrm>
          <a:prstGeom prst="rect">
            <a:avLst/>
          </a:prstGeom>
        </p:spPr>
        <p:txBody>
          <a:bodyPr lIns="0" tIns="0" rIns="0" bIns="0" rtlCol="0" anchor="t">
            <a:spAutoFit/>
          </a:bodyPr>
          <a:lstStyle/>
          <a:p>
            <a:pPr>
              <a:lnSpc>
                <a:spcPts val="13695"/>
              </a:lnSpc>
            </a:pPr>
            <a:r>
              <a:rPr lang="en-US" sz="11413">
                <a:solidFill>
                  <a:srgbClr val="664C25"/>
                </a:solidFill>
                <a:latin typeface="Open Sans Bold"/>
              </a:rPr>
              <a:t>Agricultura ecologică</a:t>
            </a:r>
          </a:p>
        </p:txBody>
      </p:sp>
      <p:sp>
        <p:nvSpPr>
          <p:cNvPr id="15" name="TextBox 15"/>
          <p:cNvSpPr txBox="1"/>
          <p:nvPr/>
        </p:nvSpPr>
        <p:spPr>
          <a:xfrm>
            <a:off x="1533870" y="6220628"/>
            <a:ext cx="9256919" cy="1455047"/>
          </a:xfrm>
          <a:prstGeom prst="rect">
            <a:avLst/>
          </a:prstGeom>
        </p:spPr>
        <p:txBody>
          <a:bodyPr lIns="0" tIns="0" rIns="0" bIns="0" rtlCol="0" anchor="t">
            <a:spAutoFit/>
          </a:bodyPr>
          <a:lstStyle/>
          <a:p>
            <a:pPr>
              <a:lnSpc>
                <a:spcPts val="5900"/>
              </a:lnSpc>
            </a:pPr>
            <a:r>
              <a:rPr lang="en-US" sz="4214">
                <a:solidFill>
                  <a:srgbClr val="664C25"/>
                </a:solidFill>
                <a:latin typeface="Open Sans Bold"/>
              </a:rPr>
              <a:t>Bună pentru natură,</a:t>
            </a:r>
          </a:p>
          <a:p>
            <a:pPr>
              <a:lnSpc>
                <a:spcPts val="5900"/>
              </a:lnSpc>
              <a:spcBef>
                <a:spcPct val="0"/>
              </a:spcBef>
            </a:pPr>
            <a:r>
              <a:rPr lang="en-US" sz="4214">
                <a:solidFill>
                  <a:srgbClr val="664C25"/>
                </a:solidFill>
                <a:latin typeface="Open Sans Bold"/>
              </a:rPr>
              <a:t>bună pentru tine.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FE5D8"/>
        </a:solidFill>
        <a:effectLst/>
      </p:bgPr>
    </p:bg>
    <p:spTree>
      <p:nvGrpSpPr>
        <p:cNvPr id="1" name=""/>
        <p:cNvGrpSpPr/>
        <p:nvPr/>
      </p:nvGrpSpPr>
      <p:grpSpPr>
        <a:xfrm>
          <a:off x="0" y="0"/>
          <a:ext cx="0" cy="0"/>
          <a:chOff x="0" y="0"/>
          <a:chExt cx="0" cy="0"/>
        </a:xfrm>
      </p:grpSpPr>
      <p:grpSp>
        <p:nvGrpSpPr>
          <p:cNvPr id="2" name="Group 2"/>
          <p:cNvGrpSpPr/>
          <p:nvPr/>
        </p:nvGrpSpPr>
        <p:grpSpPr>
          <a:xfrm>
            <a:off x="-3525378" y="-4959705"/>
            <a:ext cx="40944222" cy="19316187"/>
            <a:chOff x="0" y="0"/>
            <a:chExt cx="54592296" cy="25754916"/>
          </a:xfrm>
        </p:grpSpPr>
        <p:sp>
          <p:nvSpPr>
            <p:cNvPr id="3" name="Freeform 3"/>
            <p:cNvSpPr/>
            <p:nvPr/>
          </p:nvSpPr>
          <p:spPr>
            <a:xfrm>
              <a:off x="19437076" y="5217202"/>
              <a:ext cx="19794344" cy="10077121"/>
            </a:xfrm>
            <a:custGeom>
              <a:avLst/>
              <a:gdLst/>
              <a:ahLst/>
              <a:cxnLst/>
              <a:rect l="l" t="t" r="r" b="b"/>
              <a:pathLst>
                <a:path w="19794344" h="10077121">
                  <a:moveTo>
                    <a:pt x="0" y="0"/>
                  </a:moveTo>
                  <a:lnTo>
                    <a:pt x="19794343" y="0"/>
                  </a:lnTo>
                  <a:lnTo>
                    <a:pt x="19794343" y="10077121"/>
                  </a:lnTo>
                  <a:lnTo>
                    <a:pt x="0" y="10077121"/>
                  </a:lnTo>
                  <a:lnTo>
                    <a:pt x="0" y="0"/>
                  </a:lnTo>
                  <a:close/>
                </a:path>
              </a:pathLst>
            </a:custGeom>
            <a:blipFill>
              <a:blip r:embed="rId2" cstate="print">
                <a:alphaModFix amt="19999"/>
                <a:extLst>
                  <a:ext uri="{96DAC541-7B7A-43D3-8B79-37D633B846F1}">
                    <asvg:svgBlip xmlns:asvg="http://schemas.microsoft.com/office/drawing/2016/SVG/main" r:embed="rId3"/>
                  </a:ext>
                </a:extLst>
              </a:blip>
              <a:stretch>
                <a:fillRect/>
              </a:stretch>
            </a:blipFill>
          </p:spPr>
        </p:sp>
        <p:sp>
          <p:nvSpPr>
            <p:cNvPr id="4" name="Freeform 4"/>
            <p:cNvSpPr/>
            <p:nvPr/>
          </p:nvSpPr>
          <p:spPr>
            <a:xfrm>
              <a:off x="15417779" y="10363231"/>
              <a:ext cx="19794344" cy="10077121"/>
            </a:xfrm>
            <a:custGeom>
              <a:avLst/>
              <a:gdLst/>
              <a:ahLst/>
              <a:cxnLst/>
              <a:rect l="l" t="t" r="r" b="b"/>
              <a:pathLst>
                <a:path w="19794344" h="10077121">
                  <a:moveTo>
                    <a:pt x="0" y="0"/>
                  </a:moveTo>
                  <a:lnTo>
                    <a:pt x="19794344" y="0"/>
                  </a:lnTo>
                  <a:lnTo>
                    <a:pt x="19794344" y="10077120"/>
                  </a:lnTo>
                  <a:lnTo>
                    <a:pt x="0" y="10077120"/>
                  </a:lnTo>
                  <a:lnTo>
                    <a:pt x="0" y="0"/>
                  </a:lnTo>
                  <a:close/>
                </a:path>
              </a:pathLst>
            </a:custGeom>
            <a:blipFill>
              <a:blip r:embed="rId2" cstate="print">
                <a:alphaModFix amt="19999"/>
                <a:extLst>
                  <a:ext uri="{96DAC541-7B7A-43D3-8B79-37D633B846F1}">
                    <asvg:svgBlip xmlns:asvg="http://schemas.microsoft.com/office/drawing/2016/SVG/main" r:embed="rId3"/>
                  </a:ext>
                </a:extLst>
              </a:blip>
              <a:stretch>
                <a:fillRect/>
              </a:stretch>
            </a:blipFill>
          </p:spPr>
        </p:sp>
        <p:sp>
          <p:nvSpPr>
            <p:cNvPr id="5" name="Freeform 5"/>
            <p:cNvSpPr/>
            <p:nvPr/>
          </p:nvSpPr>
          <p:spPr>
            <a:xfrm>
              <a:off x="10730735" y="15677796"/>
              <a:ext cx="19794344" cy="10077121"/>
            </a:xfrm>
            <a:custGeom>
              <a:avLst/>
              <a:gdLst/>
              <a:ahLst/>
              <a:cxnLst/>
              <a:rect l="l" t="t" r="r" b="b"/>
              <a:pathLst>
                <a:path w="19794344" h="10077121">
                  <a:moveTo>
                    <a:pt x="0" y="0"/>
                  </a:moveTo>
                  <a:lnTo>
                    <a:pt x="19794344" y="0"/>
                  </a:lnTo>
                  <a:lnTo>
                    <a:pt x="19794344" y="10077120"/>
                  </a:lnTo>
                  <a:lnTo>
                    <a:pt x="0" y="10077120"/>
                  </a:lnTo>
                  <a:lnTo>
                    <a:pt x="0" y="0"/>
                  </a:lnTo>
                  <a:close/>
                </a:path>
              </a:pathLst>
            </a:custGeom>
            <a:blipFill>
              <a:blip r:embed="rId2" cstate="print">
                <a:alphaModFix amt="19999"/>
                <a:extLst>
                  <a:ext uri="{96DAC541-7B7A-43D3-8B79-37D633B846F1}">
                    <asvg:svgBlip xmlns:asvg="http://schemas.microsoft.com/office/drawing/2016/SVG/main" r:embed="rId3"/>
                  </a:ext>
                </a:extLst>
              </a:blip>
              <a:stretch>
                <a:fillRect/>
              </a:stretch>
            </a:blipFill>
          </p:spPr>
        </p:sp>
        <p:sp>
          <p:nvSpPr>
            <p:cNvPr id="6" name="Freeform 6"/>
            <p:cNvSpPr/>
            <p:nvPr/>
          </p:nvSpPr>
          <p:spPr>
            <a:xfrm>
              <a:off x="34797952" y="15528791"/>
              <a:ext cx="19794344" cy="10077121"/>
            </a:xfrm>
            <a:custGeom>
              <a:avLst/>
              <a:gdLst/>
              <a:ahLst/>
              <a:cxnLst/>
              <a:rect l="l" t="t" r="r" b="b"/>
              <a:pathLst>
                <a:path w="19794344" h="10077121">
                  <a:moveTo>
                    <a:pt x="0" y="0"/>
                  </a:moveTo>
                  <a:lnTo>
                    <a:pt x="19794344" y="0"/>
                  </a:lnTo>
                  <a:lnTo>
                    <a:pt x="19794344" y="10077121"/>
                  </a:lnTo>
                  <a:lnTo>
                    <a:pt x="0" y="10077121"/>
                  </a:lnTo>
                  <a:lnTo>
                    <a:pt x="0" y="0"/>
                  </a:lnTo>
                  <a:close/>
                </a:path>
              </a:pathLst>
            </a:custGeom>
            <a:blipFill>
              <a:blip r:embed="rId2" cstate="print">
                <a:alphaModFix amt="19999"/>
                <a:extLst>
                  <a:ext uri="{96DAC541-7B7A-43D3-8B79-37D633B846F1}">
                    <asvg:svgBlip xmlns:asvg="http://schemas.microsoft.com/office/drawing/2016/SVG/main" r:embed="rId3"/>
                  </a:ext>
                </a:extLst>
              </a:blip>
              <a:stretch>
                <a:fillRect/>
              </a:stretch>
            </a:blipFill>
          </p:spPr>
        </p:sp>
        <p:sp>
          <p:nvSpPr>
            <p:cNvPr id="7" name="Freeform 7"/>
            <p:cNvSpPr/>
            <p:nvPr/>
          </p:nvSpPr>
          <p:spPr>
            <a:xfrm>
              <a:off x="0" y="0"/>
              <a:ext cx="19794344" cy="10077121"/>
            </a:xfrm>
            <a:custGeom>
              <a:avLst/>
              <a:gdLst/>
              <a:ahLst/>
              <a:cxnLst/>
              <a:rect l="l" t="t" r="r" b="b"/>
              <a:pathLst>
                <a:path w="19794344" h="10077121">
                  <a:moveTo>
                    <a:pt x="0" y="0"/>
                  </a:moveTo>
                  <a:lnTo>
                    <a:pt x="19794344" y="0"/>
                  </a:lnTo>
                  <a:lnTo>
                    <a:pt x="19794344" y="10077121"/>
                  </a:lnTo>
                  <a:lnTo>
                    <a:pt x="0" y="10077121"/>
                  </a:lnTo>
                  <a:lnTo>
                    <a:pt x="0" y="0"/>
                  </a:lnTo>
                  <a:close/>
                </a:path>
              </a:pathLst>
            </a:custGeom>
            <a:blipFill>
              <a:blip r:embed="rId2" cstate="print">
                <a:alphaModFix amt="19999"/>
                <a:extLst>
                  <a:ext uri="{96DAC541-7B7A-43D3-8B79-37D633B846F1}">
                    <asvg:svgBlip xmlns:asvg="http://schemas.microsoft.com/office/drawing/2016/SVG/main" r:embed="rId3"/>
                  </a:ext>
                </a:extLst>
              </a:blip>
              <a:stretch>
                <a:fillRect/>
              </a:stretch>
            </a:blipFill>
          </p:spPr>
        </p:sp>
      </p:grpSp>
      <p:grpSp>
        <p:nvGrpSpPr>
          <p:cNvPr id="8" name="Group 8"/>
          <p:cNvGrpSpPr/>
          <p:nvPr/>
        </p:nvGrpSpPr>
        <p:grpSpPr>
          <a:xfrm>
            <a:off x="-628689" y="7724533"/>
            <a:ext cx="18916689" cy="2562467"/>
            <a:chOff x="0" y="0"/>
            <a:chExt cx="4875217" cy="660400"/>
          </a:xfrm>
        </p:grpSpPr>
        <p:sp>
          <p:nvSpPr>
            <p:cNvPr id="9" name="Freeform 9"/>
            <p:cNvSpPr/>
            <p:nvPr/>
          </p:nvSpPr>
          <p:spPr>
            <a:xfrm>
              <a:off x="0" y="0"/>
              <a:ext cx="4875217" cy="660400"/>
            </a:xfrm>
            <a:custGeom>
              <a:avLst/>
              <a:gdLst/>
              <a:ahLst/>
              <a:cxnLst/>
              <a:rect l="l" t="t" r="r" b="b"/>
              <a:pathLst>
                <a:path w="4875217" h="660400">
                  <a:moveTo>
                    <a:pt x="4750757" y="660400"/>
                  </a:moveTo>
                  <a:lnTo>
                    <a:pt x="124460" y="660400"/>
                  </a:lnTo>
                  <a:cubicBezTo>
                    <a:pt x="55880" y="660400"/>
                    <a:pt x="0" y="604520"/>
                    <a:pt x="0" y="535940"/>
                  </a:cubicBezTo>
                  <a:lnTo>
                    <a:pt x="0" y="124460"/>
                  </a:lnTo>
                  <a:cubicBezTo>
                    <a:pt x="0" y="55880"/>
                    <a:pt x="55880" y="0"/>
                    <a:pt x="124460" y="0"/>
                  </a:cubicBezTo>
                  <a:lnTo>
                    <a:pt x="4750757" y="0"/>
                  </a:lnTo>
                  <a:cubicBezTo>
                    <a:pt x="4819337" y="0"/>
                    <a:pt x="4875217" y="55880"/>
                    <a:pt x="4875217" y="124460"/>
                  </a:cubicBezTo>
                  <a:lnTo>
                    <a:pt x="4875217" y="535940"/>
                  </a:lnTo>
                  <a:cubicBezTo>
                    <a:pt x="4875217" y="604520"/>
                    <a:pt x="4819337" y="660400"/>
                    <a:pt x="4750757" y="660400"/>
                  </a:cubicBezTo>
                  <a:close/>
                </a:path>
              </a:pathLst>
            </a:custGeom>
            <a:solidFill>
              <a:srgbClr val="906F3F"/>
            </a:solidFill>
          </p:spPr>
        </p:sp>
      </p:grpSp>
      <p:sp>
        <p:nvSpPr>
          <p:cNvPr id="10" name="Freeform 10"/>
          <p:cNvSpPr/>
          <p:nvPr/>
        </p:nvSpPr>
        <p:spPr>
          <a:xfrm rot="-1443030">
            <a:off x="8049259" y="8504567"/>
            <a:ext cx="2189482" cy="1787414"/>
          </a:xfrm>
          <a:custGeom>
            <a:avLst/>
            <a:gdLst/>
            <a:ahLst/>
            <a:cxnLst/>
            <a:rect l="l" t="t" r="r" b="b"/>
            <a:pathLst>
              <a:path w="2189482" h="1787414">
                <a:moveTo>
                  <a:pt x="0" y="0"/>
                </a:moveTo>
                <a:lnTo>
                  <a:pt x="2189482" y="0"/>
                </a:lnTo>
                <a:lnTo>
                  <a:pt x="2189482" y="1787413"/>
                </a:lnTo>
                <a:lnTo>
                  <a:pt x="0" y="1787413"/>
                </a:lnTo>
                <a:lnTo>
                  <a:pt x="0" y="0"/>
                </a:lnTo>
                <a:close/>
              </a:path>
            </a:pathLst>
          </a:custGeom>
          <a:blipFill>
            <a:blip r:embed="rId4" cstate="print">
              <a:extLst>
                <a:ext uri="{96DAC541-7B7A-43D3-8B79-37D633B846F1}">
                  <asvg:svgBlip xmlns:asvg="http://schemas.microsoft.com/office/drawing/2016/SVG/main" r:embed="rId5"/>
                </a:ext>
              </a:extLst>
            </a:blip>
            <a:stretch>
              <a:fillRect/>
            </a:stretch>
          </a:blipFill>
        </p:spPr>
      </p:sp>
      <p:sp>
        <p:nvSpPr>
          <p:cNvPr id="11" name="Freeform 11"/>
          <p:cNvSpPr/>
          <p:nvPr/>
        </p:nvSpPr>
        <p:spPr>
          <a:xfrm>
            <a:off x="11239348" y="1296687"/>
            <a:ext cx="7048652" cy="8990313"/>
          </a:xfrm>
          <a:custGeom>
            <a:avLst/>
            <a:gdLst/>
            <a:ahLst/>
            <a:cxnLst/>
            <a:rect l="l" t="t" r="r" b="b"/>
            <a:pathLst>
              <a:path w="7048652" h="8990313">
                <a:moveTo>
                  <a:pt x="0" y="0"/>
                </a:moveTo>
                <a:lnTo>
                  <a:pt x="7048652" y="0"/>
                </a:lnTo>
                <a:lnTo>
                  <a:pt x="7048652" y="8990313"/>
                </a:lnTo>
                <a:lnTo>
                  <a:pt x="0" y="8990313"/>
                </a:lnTo>
                <a:lnTo>
                  <a:pt x="0" y="0"/>
                </a:lnTo>
                <a:close/>
              </a:path>
            </a:pathLst>
          </a:custGeom>
          <a:blipFill>
            <a:blip r:embed="rId6" cstate="print"/>
            <a:stretch>
              <a:fillRect l="-23467" t="-118" r="-23467" b="-12812"/>
            </a:stretch>
          </a:blipFill>
        </p:spPr>
      </p:sp>
      <p:sp>
        <p:nvSpPr>
          <p:cNvPr id="12" name="TextBox 12"/>
          <p:cNvSpPr txBox="1"/>
          <p:nvPr/>
        </p:nvSpPr>
        <p:spPr>
          <a:xfrm>
            <a:off x="1212291" y="551916"/>
            <a:ext cx="9703285" cy="7905750"/>
          </a:xfrm>
          <a:prstGeom prst="rect">
            <a:avLst/>
          </a:prstGeom>
        </p:spPr>
        <p:txBody>
          <a:bodyPr lIns="0" tIns="0" rIns="0" bIns="0" rtlCol="0" anchor="t">
            <a:spAutoFit/>
          </a:bodyPr>
          <a:lstStyle/>
          <a:p>
            <a:pPr>
              <a:lnSpc>
                <a:spcPts val="5106"/>
              </a:lnSpc>
            </a:pPr>
            <a:r>
              <a:rPr lang="en-US" sz="4255">
                <a:solidFill>
                  <a:srgbClr val="6A913E"/>
                </a:solidFill>
                <a:latin typeface="Open Sans Bold"/>
              </a:rPr>
              <a:t>Înregistrarea activității operatorilor / grupurilor de operatori care realizează activități de producție agricolă, pregătire/prelucrare, distribuție/introducere pe piață, depozitare, import, export, de produse ecologice sau în conversie la agricultura ecologică este reglementată prin Ordinul MADR nr. 45/2022, astfel:</a:t>
            </a:r>
          </a:p>
          <a:p>
            <a:pPr>
              <a:lnSpc>
                <a:spcPts val="6186"/>
              </a:lnSpc>
            </a:pPr>
            <a:endParaRPr/>
          </a:p>
        </p:txBody>
      </p:sp>
      <p:sp>
        <p:nvSpPr>
          <p:cNvPr id="13" name="Freeform 13"/>
          <p:cNvSpPr/>
          <p:nvPr/>
        </p:nvSpPr>
        <p:spPr>
          <a:xfrm rot="-1494164">
            <a:off x="1712686" y="7908320"/>
            <a:ext cx="2327435" cy="2124313"/>
          </a:xfrm>
          <a:custGeom>
            <a:avLst/>
            <a:gdLst/>
            <a:ahLst/>
            <a:cxnLst/>
            <a:rect l="l" t="t" r="r" b="b"/>
            <a:pathLst>
              <a:path w="2327435" h="2124313">
                <a:moveTo>
                  <a:pt x="0" y="0"/>
                </a:moveTo>
                <a:lnTo>
                  <a:pt x="2327435" y="0"/>
                </a:lnTo>
                <a:lnTo>
                  <a:pt x="2327435" y="2124313"/>
                </a:lnTo>
                <a:lnTo>
                  <a:pt x="0" y="2124313"/>
                </a:lnTo>
                <a:lnTo>
                  <a:pt x="0" y="0"/>
                </a:lnTo>
                <a:close/>
              </a:path>
            </a:pathLst>
          </a:custGeom>
          <a:blipFill>
            <a:blip r:embed="rId7" cstate="print">
              <a:extLst>
                <a:ext uri="{96DAC541-7B7A-43D3-8B79-37D633B846F1}">
                  <asvg:svgBlip xmlns:asvg="http://schemas.microsoft.com/office/drawing/2016/SVG/main" r:embed="rId8"/>
                </a:ext>
              </a:extLst>
            </a:blip>
            <a:stretch>
              <a:fillRect/>
            </a:stretch>
          </a:blipFill>
        </p:spPr>
      </p:sp>
      <p:sp>
        <p:nvSpPr>
          <p:cNvPr id="14" name="Freeform 14"/>
          <p:cNvSpPr/>
          <p:nvPr/>
        </p:nvSpPr>
        <p:spPr>
          <a:xfrm rot="1584977">
            <a:off x="5432538" y="8029869"/>
            <a:ext cx="1768343" cy="1881216"/>
          </a:xfrm>
          <a:custGeom>
            <a:avLst/>
            <a:gdLst/>
            <a:ahLst/>
            <a:cxnLst/>
            <a:rect l="l" t="t" r="r" b="b"/>
            <a:pathLst>
              <a:path w="1768343" h="1881216">
                <a:moveTo>
                  <a:pt x="0" y="0"/>
                </a:moveTo>
                <a:lnTo>
                  <a:pt x="1768343" y="0"/>
                </a:lnTo>
                <a:lnTo>
                  <a:pt x="1768343" y="1881215"/>
                </a:lnTo>
                <a:lnTo>
                  <a:pt x="0" y="1881215"/>
                </a:lnTo>
                <a:lnTo>
                  <a:pt x="0" y="0"/>
                </a:lnTo>
                <a:close/>
              </a:path>
            </a:pathLst>
          </a:custGeom>
          <a:blipFill>
            <a:blip r:embed="rId9" cstate="print">
              <a:extLst>
                <a:ext uri="{96DAC541-7B7A-43D3-8B79-37D633B846F1}">
                  <asvg:svgBlip xmlns:asvg="http://schemas.microsoft.com/office/drawing/2016/SVG/main" r:embed="rId10"/>
                </a:ext>
              </a:extLst>
            </a:blip>
            <a:stretch>
              <a:fillRect/>
            </a:stretch>
          </a:blipFill>
        </p:spPr>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FE5D8"/>
        </a:solidFill>
        <a:effectLst/>
      </p:bgPr>
    </p:bg>
    <p:spTree>
      <p:nvGrpSpPr>
        <p:cNvPr id="1" name=""/>
        <p:cNvGrpSpPr/>
        <p:nvPr/>
      </p:nvGrpSpPr>
      <p:grpSpPr>
        <a:xfrm>
          <a:off x="0" y="0"/>
          <a:ext cx="0" cy="0"/>
          <a:chOff x="0" y="0"/>
          <a:chExt cx="0" cy="0"/>
        </a:xfrm>
      </p:grpSpPr>
      <p:sp>
        <p:nvSpPr>
          <p:cNvPr id="2" name="Freeform 2"/>
          <p:cNvSpPr/>
          <p:nvPr/>
        </p:nvSpPr>
        <p:spPr>
          <a:xfrm rot="-10800000">
            <a:off x="-6720200" y="-5682294"/>
            <a:ext cx="13874077" cy="7063166"/>
          </a:xfrm>
          <a:custGeom>
            <a:avLst/>
            <a:gdLst/>
            <a:ahLst/>
            <a:cxnLst/>
            <a:rect l="l" t="t" r="r" b="b"/>
            <a:pathLst>
              <a:path w="13874077" h="7063166">
                <a:moveTo>
                  <a:pt x="0" y="0"/>
                </a:moveTo>
                <a:lnTo>
                  <a:pt x="13874076" y="0"/>
                </a:lnTo>
                <a:lnTo>
                  <a:pt x="13874076" y="7063166"/>
                </a:lnTo>
                <a:lnTo>
                  <a:pt x="0" y="7063166"/>
                </a:lnTo>
                <a:lnTo>
                  <a:pt x="0" y="0"/>
                </a:lnTo>
                <a:close/>
              </a:path>
            </a:pathLst>
          </a:custGeom>
          <a:blipFill>
            <a:blip r:embed="rId2" cstate="print">
              <a:alphaModFix amt="9999"/>
              <a:extLst>
                <a:ext uri="{96DAC541-7B7A-43D3-8B79-37D633B846F1}">
                  <asvg:svgBlip xmlns:asvg="http://schemas.microsoft.com/office/drawing/2016/SVG/main" r:embed="rId3"/>
                </a:ext>
              </a:extLst>
            </a:blip>
            <a:stretch>
              <a:fillRect/>
            </a:stretch>
          </a:blipFill>
        </p:spPr>
      </p:sp>
      <p:sp>
        <p:nvSpPr>
          <p:cNvPr id="3" name="Freeform 3"/>
          <p:cNvSpPr/>
          <p:nvPr/>
        </p:nvSpPr>
        <p:spPr>
          <a:xfrm rot="-10800000" flipV="1">
            <a:off x="-4907746" y="1628783"/>
            <a:ext cx="13874077" cy="7063166"/>
          </a:xfrm>
          <a:custGeom>
            <a:avLst/>
            <a:gdLst/>
            <a:ahLst/>
            <a:cxnLst/>
            <a:rect l="l" t="t" r="r" b="b"/>
            <a:pathLst>
              <a:path w="13874077" h="7063166">
                <a:moveTo>
                  <a:pt x="0" y="7063166"/>
                </a:moveTo>
                <a:lnTo>
                  <a:pt x="13874077" y="7063166"/>
                </a:lnTo>
                <a:lnTo>
                  <a:pt x="13874077" y="0"/>
                </a:lnTo>
                <a:lnTo>
                  <a:pt x="0" y="0"/>
                </a:lnTo>
                <a:lnTo>
                  <a:pt x="0" y="7063166"/>
                </a:lnTo>
                <a:close/>
              </a:path>
            </a:pathLst>
          </a:custGeom>
          <a:blipFill>
            <a:blip r:embed="rId2" cstate="print">
              <a:alphaModFix amt="9999"/>
              <a:extLst>
                <a:ext uri="{96DAC541-7B7A-43D3-8B79-37D633B846F1}">
                  <asvg:svgBlip xmlns:asvg="http://schemas.microsoft.com/office/drawing/2016/SVG/main" r:embed="rId3"/>
                </a:ext>
              </a:extLst>
            </a:blip>
            <a:stretch>
              <a:fillRect/>
            </a:stretch>
          </a:blipFill>
        </p:spPr>
      </p:sp>
      <p:sp>
        <p:nvSpPr>
          <p:cNvPr id="4" name="Freeform 4"/>
          <p:cNvSpPr/>
          <p:nvPr/>
        </p:nvSpPr>
        <p:spPr>
          <a:xfrm>
            <a:off x="860335" y="4559269"/>
            <a:ext cx="6773952" cy="3903490"/>
          </a:xfrm>
          <a:custGeom>
            <a:avLst/>
            <a:gdLst/>
            <a:ahLst/>
            <a:cxnLst/>
            <a:rect l="l" t="t" r="r" b="b"/>
            <a:pathLst>
              <a:path w="6773952" h="3903490">
                <a:moveTo>
                  <a:pt x="0" y="0"/>
                </a:moveTo>
                <a:lnTo>
                  <a:pt x="6773953" y="0"/>
                </a:lnTo>
                <a:lnTo>
                  <a:pt x="6773953" y="3903490"/>
                </a:lnTo>
                <a:lnTo>
                  <a:pt x="0" y="3903490"/>
                </a:lnTo>
                <a:lnTo>
                  <a:pt x="0" y="0"/>
                </a:lnTo>
                <a:close/>
              </a:path>
            </a:pathLst>
          </a:custGeom>
          <a:blipFill>
            <a:blip r:embed="rId4" cstate="print"/>
            <a:stretch>
              <a:fillRect/>
            </a:stretch>
          </a:blipFill>
        </p:spPr>
      </p:sp>
      <p:sp>
        <p:nvSpPr>
          <p:cNvPr id="5" name="AutoShape 5"/>
          <p:cNvSpPr/>
          <p:nvPr/>
        </p:nvSpPr>
        <p:spPr>
          <a:xfrm flipV="1">
            <a:off x="8419711" y="1579676"/>
            <a:ext cx="59985" cy="7889987"/>
          </a:xfrm>
          <a:prstGeom prst="line">
            <a:avLst/>
          </a:prstGeom>
          <a:ln w="142875" cap="rnd">
            <a:solidFill>
              <a:srgbClr val="FFFFFF"/>
            </a:solidFill>
            <a:prstDash val="sysDash"/>
            <a:headEnd type="none" w="sm" len="sm"/>
            <a:tailEnd type="none" w="sm" len="sm"/>
          </a:ln>
        </p:spPr>
      </p:sp>
      <p:grpSp>
        <p:nvGrpSpPr>
          <p:cNvPr id="6" name="Group 6"/>
          <p:cNvGrpSpPr/>
          <p:nvPr/>
        </p:nvGrpSpPr>
        <p:grpSpPr>
          <a:xfrm>
            <a:off x="7726305" y="1076386"/>
            <a:ext cx="1506781" cy="1506781"/>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id="8" name="TextBox 8"/>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nvGrpSpPr>
          <p:cNvPr id="9" name="Group 9"/>
          <p:cNvGrpSpPr/>
          <p:nvPr/>
        </p:nvGrpSpPr>
        <p:grpSpPr>
          <a:xfrm>
            <a:off x="7726305" y="6423852"/>
            <a:ext cx="1506781" cy="1506781"/>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id="11" name="TextBox 11"/>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grpSp>
        <p:nvGrpSpPr>
          <p:cNvPr id="12" name="Group 12"/>
          <p:cNvGrpSpPr/>
          <p:nvPr/>
        </p:nvGrpSpPr>
        <p:grpSpPr>
          <a:xfrm>
            <a:off x="7726305" y="3900481"/>
            <a:ext cx="1506781" cy="1506781"/>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id="14" name="TextBox 14"/>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sp>
        <p:nvSpPr>
          <p:cNvPr id="15" name="Freeform 15"/>
          <p:cNvSpPr/>
          <p:nvPr/>
        </p:nvSpPr>
        <p:spPr>
          <a:xfrm>
            <a:off x="8058707" y="6724577"/>
            <a:ext cx="718655" cy="878356"/>
          </a:xfrm>
          <a:custGeom>
            <a:avLst/>
            <a:gdLst/>
            <a:ahLst/>
            <a:cxnLst/>
            <a:rect l="l" t="t" r="r" b="b"/>
            <a:pathLst>
              <a:path w="718655" h="878356">
                <a:moveTo>
                  <a:pt x="0" y="0"/>
                </a:moveTo>
                <a:lnTo>
                  <a:pt x="718656" y="0"/>
                </a:lnTo>
                <a:lnTo>
                  <a:pt x="718656" y="878356"/>
                </a:lnTo>
                <a:lnTo>
                  <a:pt x="0" y="878356"/>
                </a:lnTo>
                <a:lnTo>
                  <a:pt x="0" y="0"/>
                </a:lnTo>
                <a:close/>
              </a:path>
            </a:pathLst>
          </a:custGeom>
          <a:blipFill>
            <a:blip r:embed="rId5" cstate="print">
              <a:extLst>
                <a:ext uri="{96DAC541-7B7A-43D3-8B79-37D633B846F1}">
                  <asvg:svgBlip xmlns:asvg="http://schemas.microsoft.com/office/drawing/2016/SVG/main" r:embed="rId6"/>
                </a:ext>
              </a:extLst>
            </a:blip>
            <a:stretch>
              <a:fillRect/>
            </a:stretch>
          </a:blipFill>
        </p:spPr>
      </p:sp>
      <p:sp>
        <p:nvSpPr>
          <p:cNvPr id="16" name="Freeform 16"/>
          <p:cNvSpPr/>
          <p:nvPr/>
        </p:nvSpPr>
        <p:spPr>
          <a:xfrm>
            <a:off x="7954518" y="4264285"/>
            <a:ext cx="1050356" cy="779173"/>
          </a:xfrm>
          <a:custGeom>
            <a:avLst/>
            <a:gdLst/>
            <a:ahLst/>
            <a:cxnLst/>
            <a:rect l="l" t="t" r="r" b="b"/>
            <a:pathLst>
              <a:path w="1050356" h="779173">
                <a:moveTo>
                  <a:pt x="0" y="0"/>
                </a:moveTo>
                <a:lnTo>
                  <a:pt x="1050356" y="0"/>
                </a:lnTo>
                <a:lnTo>
                  <a:pt x="1050356" y="779173"/>
                </a:lnTo>
                <a:lnTo>
                  <a:pt x="0" y="779173"/>
                </a:lnTo>
                <a:lnTo>
                  <a:pt x="0" y="0"/>
                </a:lnTo>
                <a:close/>
              </a:path>
            </a:pathLst>
          </a:custGeom>
          <a:blipFill>
            <a:blip r:embed="rId7" cstate="print">
              <a:extLst>
                <a:ext uri="{96DAC541-7B7A-43D3-8B79-37D633B846F1}">
                  <asvg:svgBlip xmlns:asvg="http://schemas.microsoft.com/office/drawing/2016/SVG/main" r:embed="rId8"/>
                </a:ext>
              </a:extLst>
            </a:blip>
            <a:stretch>
              <a:fillRect/>
            </a:stretch>
          </a:blipFill>
        </p:spPr>
      </p:sp>
      <p:sp>
        <p:nvSpPr>
          <p:cNvPr id="17" name="Freeform 17"/>
          <p:cNvSpPr/>
          <p:nvPr/>
        </p:nvSpPr>
        <p:spPr>
          <a:xfrm>
            <a:off x="7990671" y="1380872"/>
            <a:ext cx="978050" cy="828675"/>
          </a:xfrm>
          <a:custGeom>
            <a:avLst/>
            <a:gdLst/>
            <a:ahLst/>
            <a:cxnLst/>
            <a:rect l="l" t="t" r="r" b="b"/>
            <a:pathLst>
              <a:path w="978050" h="828675">
                <a:moveTo>
                  <a:pt x="0" y="0"/>
                </a:moveTo>
                <a:lnTo>
                  <a:pt x="978050" y="0"/>
                </a:lnTo>
                <a:lnTo>
                  <a:pt x="978050" y="828675"/>
                </a:lnTo>
                <a:lnTo>
                  <a:pt x="0" y="828675"/>
                </a:lnTo>
                <a:lnTo>
                  <a:pt x="0" y="0"/>
                </a:lnTo>
                <a:close/>
              </a:path>
            </a:pathLst>
          </a:custGeom>
          <a:blipFill>
            <a:blip r:embed="rId9" cstate="print">
              <a:extLst>
                <a:ext uri="{96DAC541-7B7A-43D3-8B79-37D633B846F1}">
                  <asvg:svgBlip xmlns:asvg="http://schemas.microsoft.com/office/drawing/2016/SVG/main" r:embed="rId10"/>
                </a:ext>
              </a:extLst>
            </a:blip>
            <a:stretch>
              <a:fillRect/>
            </a:stretch>
          </a:blipFill>
        </p:spPr>
      </p:sp>
      <p:sp>
        <p:nvSpPr>
          <p:cNvPr id="18" name="Freeform 18"/>
          <p:cNvSpPr/>
          <p:nvPr/>
        </p:nvSpPr>
        <p:spPr>
          <a:xfrm rot="-2233857">
            <a:off x="7605301" y="9261640"/>
            <a:ext cx="906813" cy="964694"/>
          </a:xfrm>
          <a:custGeom>
            <a:avLst/>
            <a:gdLst/>
            <a:ahLst/>
            <a:cxnLst/>
            <a:rect l="l" t="t" r="r" b="b"/>
            <a:pathLst>
              <a:path w="906813" h="964694">
                <a:moveTo>
                  <a:pt x="0" y="0"/>
                </a:moveTo>
                <a:lnTo>
                  <a:pt x="906813" y="0"/>
                </a:lnTo>
                <a:lnTo>
                  <a:pt x="906813" y="964694"/>
                </a:lnTo>
                <a:lnTo>
                  <a:pt x="0" y="964694"/>
                </a:lnTo>
                <a:lnTo>
                  <a:pt x="0" y="0"/>
                </a:lnTo>
                <a:close/>
              </a:path>
            </a:pathLst>
          </a:custGeom>
          <a:blipFill>
            <a:blip r:embed="rId11" cstate="print">
              <a:extLst>
                <a:ext uri="{96DAC541-7B7A-43D3-8B79-37D633B846F1}">
                  <asvg:svgBlip xmlns:asvg="http://schemas.microsoft.com/office/drawing/2016/SVG/main" r:embed="rId12"/>
                </a:ext>
              </a:extLst>
            </a:blip>
            <a:stretch>
              <a:fillRect/>
            </a:stretch>
          </a:blipFill>
        </p:spPr>
      </p:sp>
      <p:grpSp>
        <p:nvGrpSpPr>
          <p:cNvPr id="19" name="Group 19"/>
          <p:cNvGrpSpPr/>
          <p:nvPr/>
        </p:nvGrpSpPr>
        <p:grpSpPr>
          <a:xfrm>
            <a:off x="9565637" y="6322589"/>
            <a:ext cx="583369" cy="401987"/>
            <a:chOff x="0" y="0"/>
            <a:chExt cx="812800" cy="560083"/>
          </a:xfrm>
        </p:grpSpPr>
        <p:sp>
          <p:nvSpPr>
            <p:cNvPr id="20" name="Freeform 20"/>
            <p:cNvSpPr/>
            <p:nvPr/>
          </p:nvSpPr>
          <p:spPr>
            <a:xfrm>
              <a:off x="0" y="0"/>
              <a:ext cx="812800" cy="560083"/>
            </a:xfrm>
            <a:custGeom>
              <a:avLst/>
              <a:gdLst/>
              <a:ahLst/>
              <a:cxnLst/>
              <a:rect l="l" t="t" r="r" b="b"/>
              <a:pathLst>
                <a:path w="812800" h="560083">
                  <a:moveTo>
                    <a:pt x="812800" y="280041"/>
                  </a:moveTo>
                  <a:lnTo>
                    <a:pt x="406400" y="0"/>
                  </a:lnTo>
                  <a:lnTo>
                    <a:pt x="406400" y="203200"/>
                  </a:lnTo>
                  <a:lnTo>
                    <a:pt x="0" y="203200"/>
                  </a:lnTo>
                  <a:lnTo>
                    <a:pt x="0" y="356883"/>
                  </a:lnTo>
                  <a:lnTo>
                    <a:pt x="406400" y="356883"/>
                  </a:lnTo>
                  <a:lnTo>
                    <a:pt x="406400" y="560083"/>
                  </a:lnTo>
                  <a:lnTo>
                    <a:pt x="812800" y="280041"/>
                  </a:lnTo>
                  <a:close/>
                </a:path>
              </a:pathLst>
            </a:custGeom>
            <a:solidFill>
              <a:srgbClr val="D47B54"/>
            </a:solidFill>
          </p:spPr>
        </p:sp>
        <p:sp>
          <p:nvSpPr>
            <p:cNvPr id="21" name="TextBox 21"/>
            <p:cNvSpPr txBox="1"/>
            <p:nvPr/>
          </p:nvSpPr>
          <p:spPr>
            <a:xfrm>
              <a:off x="0" y="174625"/>
              <a:ext cx="711200" cy="182258"/>
            </a:xfrm>
            <a:prstGeom prst="rect">
              <a:avLst/>
            </a:prstGeom>
          </p:spPr>
          <p:txBody>
            <a:bodyPr lIns="50800" tIns="50800" rIns="50800" bIns="50800" rtlCol="0" anchor="ctr"/>
            <a:lstStyle/>
            <a:p>
              <a:pPr algn="ctr">
                <a:lnSpc>
                  <a:spcPts val="1960"/>
                </a:lnSpc>
              </a:pPr>
              <a:endParaRPr/>
            </a:p>
          </p:txBody>
        </p:sp>
      </p:grpSp>
      <p:grpSp>
        <p:nvGrpSpPr>
          <p:cNvPr id="22" name="Group 22"/>
          <p:cNvGrpSpPr/>
          <p:nvPr/>
        </p:nvGrpSpPr>
        <p:grpSpPr>
          <a:xfrm>
            <a:off x="9565637" y="7297119"/>
            <a:ext cx="583369" cy="401987"/>
            <a:chOff x="0" y="0"/>
            <a:chExt cx="812800" cy="560083"/>
          </a:xfrm>
        </p:grpSpPr>
        <p:sp>
          <p:nvSpPr>
            <p:cNvPr id="23" name="Freeform 23"/>
            <p:cNvSpPr/>
            <p:nvPr/>
          </p:nvSpPr>
          <p:spPr>
            <a:xfrm>
              <a:off x="0" y="0"/>
              <a:ext cx="812800" cy="560083"/>
            </a:xfrm>
            <a:custGeom>
              <a:avLst/>
              <a:gdLst/>
              <a:ahLst/>
              <a:cxnLst/>
              <a:rect l="l" t="t" r="r" b="b"/>
              <a:pathLst>
                <a:path w="812800" h="560083">
                  <a:moveTo>
                    <a:pt x="812800" y="280041"/>
                  </a:moveTo>
                  <a:lnTo>
                    <a:pt x="406400" y="0"/>
                  </a:lnTo>
                  <a:lnTo>
                    <a:pt x="406400" y="203200"/>
                  </a:lnTo>
                  <a:lnTo>
                    <a:pt x="0" y="203200"/>
                  </a:lnTo>
                  <a:lnTo>
                    <a:pt x="0" y="356883"/>
                  </a:lnTo>
                  <a:lnTo>
                    <a:pt x="406400" y="356883"/>
                  </a:lnTo>
                  <a:lnTo>
                    <a:pt x="406400" y="560083"/>
                  </a:lnTo>
                  <a:lnTo>
                    <a:pt x="812800" y="280041"/>
                  </a:lnTo>
                  <a:close/>
                </a:path>
              </a:pathLst>
            </a:custGeom>
            <a:solidFill>
              <a:srgbClr val="D47B54"/>
            </a:solidFill>
          </p:spPr>
        </p:sp>
        <p:sp>
          <p:nvSpPr>
            <p:cNvPr id="24" name="TextBox 24"/>
            <p:cNvSpPr txBox="1"/>
            <p:nvPr/>
          </p:nvSpPr>
          <p:spPr>
            <a:xfrm>
              <a:off x="0" y="174625"/>
              <a:ext cx="711200" cy="182258"/>
            </a:xfrm>
            <a:prstGeom prst="rect">
              <a:avLst/>
            </a:prstGeom>
          </p:spPr>
          <p:txBody>
            <a:bodyPr lIns="50800" tIns="50800" rIns="50800" bIns="50800" rtlCol="0" anchor="ctr"/>
            <a:lstStyle/>
            <a:p>
              <a:pPr algn="ctr">
                <a:lnSpc>
                  <a:spcPts val="1960"/>
                </a:lnSpc>
              </a:pPr>
              <a:endParaRPr/>
            </a:p>
          </p:txBody>
        </p:sp>
      </p:grpSp>
      <p:grpSp>
        <p:nvGrpSpPr>
          <p:cNvPr id="25" name="Group 25"/>
          <p:cNvGrpSpPr/>
          <p:nvPr/>
        </p:nvGrpSpPr>
        <p:grpSpPr>
          <a:xfrm>
            <a:off x="9565637" y="8608283"/>
            <a:ext cx="583369" cy="401987"/>
            <a:chOff x="0" y="0"/>
            <a:chExt cx="812800" cy="560083"/>
          </a:xfrm>
        </p:grpSpPr>
        <p:sp>
          <p:nvSpPr>
            <p:cNvPr id="26" name="Freeform 26"/>
            <p:cNvSpPr/>
            <p:nvPr/>
          </p:nvSpPr>
          <p:spPr>
            <a:xfrm>
              <a:off x="0" y="0"/>
              <a:ext cx="812800" cy="560083"/>
            </a:xfrm>
            <a:custGeom>
              <a:avLst/>
              <a:gdLst/>
              <a:ahLst/>
              <a:cxnLst/>
              <a:rect l="l" t="t" r="r" b="b"/>
              <a:pathLst>
                <a:path w="812800" h="560083">
                  <a:moveTo>
                    <a:pt x="812800" y="280041"/>
                  </a:moveTo>
                  <a:lnTo>
                    <a:pt x="406400" y="0"/>
                  </a:lnTo>
                  <a:lnTo>
                    <a:pt x="406400" y="203200"/>
                  </a:lnTo>
                  <a:lnTo>
                    <a:pt x="0" y="203200"/>
                  </a:lnTo>
                  <a:lnTo>
                    <a:pt x="0" y="356883"/>
                  </a:lnTo>
                  <a:lnTo>
                    <a:pt x="406400" y="356883"/>
                  </a:lnTo>
                  <a:lnTo>
                    <a:pt x="406400" y="560083"/>
                  </a:lnTo>
                  <a:lnTo>
                    <a:pt x="812800" y="280041"/>
                  </a:lnTo>
                  <a:close/>
                </a:path>
              </a:pathLst>
            </a:custGeom>
            <a:solidFill>
              <a:srgbClr val="D47B54"/>
            </a:solidFill>
          </p:spPr>
        </p:sp>
        <p:sp>
          <p:nvSpPr>
            <p:cNvPr id="27" name="TextBox 27"/>
            <p:cNvSpPr txBox="1"/>
            <p:nvPr/>
          </p:nvSpPr>
          <p:spPr>
            <a:xfrm>
              <a:off x="0" y="174625"/>
              <a:ext cx="711200" cy="182258"/>
            </a:xfrm>
            <a:prstGeom prst="rect">
              <a:avLst/>
            </a:prstGeom>
          </p:spPr>
          <p:txBody>
            <a:bodyPr lIns="50800" tIns="50800" rIns="50800" bIns="50800" rtlCol="0" anchor="ctr"/>
            <a:lstStyle/>
            <a:p>
              <a:pPr algn="ctr">
                <a:lnSpc>
                  <a:spcPts val="1960"/>
                </a:lnSpc>
              </a:pPr>
              <a:endParaRPr/>
            </a:p>
          </p:txBody>
        </p:sp>
      </p:grpSp>
      <p:grpSp>
        <p:nvGrpSpPr>
          <p:cNvPr id="28" name="Group 28"/>
          <p:cNvGrpSpPr/>
          <p:nvPr/>
        </p:nvGrpSpPr>
        <p:grpSpPr>
          <a:xfrm>
            <a:off x="9565637" y="1594216"/>
            <a:ext cx="583369" cy="401987"/>
            <a:chOff x="0" y="0"/>
            <a:chExt cx="812800" cy="560083"/>
          </a:xfrm>
        </p:grpSpPr>
        <p:sp>
          <p:nvSpPr>
            <p:cNvPr id="29" name="Freeform 29"/>
            <p:cNvSpPr/>
            <p:nvPr/>
          </p:nvSpPr>
          <p:spPr>
            <a:xfrm>
              <a:off x="0" y="0"/>
              <a:ext cx="812800" cy="560083"/>
            </a:xfrm>
            <a:custGeom>
              <a:avLst/>
              <a:gdLst/>
              <a:ahLst/>
              <a:cxnLst/>
              <a:rect l="l" t="t" r="r" b="b"/>
              <a:pathLst>
                <a:path w="812800" h="560083">
                  <a:moveTo>
                    <a:pt x="812800" y="280041"/>
                  </a:moveTo>
                  <a:lnTo>
                    <a:pt x="406400" y="0"/>
                  </a:lnTo>
                  <a:lnTo>
                    <a:pt x="406400" y="203200"/>
                  </a:lnTo>
                  <a:lnTo>
                    <a:pt x="0" y="203200"/>
                  </a:lnTo>
                  <a:lnTo>
                    <a:pt x="0" y="356883"/>
                  </a:lnTo>
                  <a:lnTo>
                    <a:pt x="406400" y="356883"/>
                  </a:lnTo>
                  <a:lnTo>
                    <a:pt x="406400" y="560083"/>
                  </a:lnTo>
                  <a:lnTo>
                    <a:pt x="812800" y="280041"/>
                  </a:lnTo>
                  <a:close/>
                </a:path>
              </a:pathLst>
            </a:custGeom>
            <a:solidFill>
              <a:srgbClr val="D47B54"/>
            </a:solidFill>
          </p:spPr>
        </p:sp>
        <p:sp>
          <p:nvSpPr>
            <p:cNvPr id="30" name="TextBox 30"/>
            <p:cNvSpPr txBox="1"/>
            <p:nvPr/>
          </p:nvSpPr>
          <p:spPr>
            <a:xfrm>
              <a:off x="0" y="174625"/>
              <a:ext cx="711200" cy="182258"/>
            </a:xfrm>
            <a:prstGeom prst="rect">
              <a:avLst/>
            </a:prstGeom>
          </p:spPr>
          <p:txBody>
            <a:bodyPr lIns="50800" tIns="50800" rIns="50800" bIns="50800" rtlCol="0" anchor="ctr"/>
            <a:lstStyle/>
            <a:p>
              <a:pPr algn="ctr">
                <a:lnSpc>
                  <a:spcPts val="1960"/>
                </a:lnSpc>
              </a:pPr>
              <a:endParaRPr/>
            </a:p>
          </p:txBody>
        </p:sp>
      </p:grpSp>
      <p:sp>
        <p:nvSpPr>
          <p:cNvPr id="31" name="Freeform 31"/>
          <p:cNvSpPr/>
          <p:nvPr/>
        </p:nvSpPr>
        <p:spPr>
          <a:xfrm>
            <a:off x="14187512" y="2863665"/>
            <a:ext cx="2073632" cy="2073632"/>
          </a:xfrm>
          <a:custGeom>
            <a:avLst/>
            <a:gdLst/>
            <a:ahLst/>
            <a:cxnLst/>
            <a:rect l="l" t="t" r="r" b="b"/>
            <a:pathLst>
              <a:path w="2073632" h="2073632">
                <a:moveTo>
                  <a:pt x="0" y="0"/>
                </a:moveTo>
                <a:lnTo>
                  <a:pt x="2073632" y="0"/>
                </a:lnTo>
                <a:lnTo>
                  <a:pt x="2073632" y="2073632"/>
                </a:lnTo>
                <a:lnTo>
                  <a:pt x="0" y="2073632"/>
                </a:lnTo>
                <a:lnTo>
                  <a:pt x="0" y="0"/>
                </a:lnTo>
                <a:close/>
              </a:path>
            </a:pathLst>
          </a:custGeom>
          <a:blipFill>
            <a:blip r:embed="rId13" cstate="print"/>
            <a:stretch>
              <a:fillRect/>
            </a:stretch>
          </a:blipFill>
        </p:spPr>
      </p:sp>
      <p:sp>
        <p:nvSpPr>
          <p:cNvPr id="32" name="TextBox 32"/>
          <p:cNvSpPr txBox="1"/>
          <p:nvPr/>
        </p:nvSpPr>
        <p:spPr>
          <a:xfrm>
            <a:off x="10482382" y="1418933"/>
            <a:ext cx="6465483" cy="2105592"/>
          </a:xfrm>
          <a:prstGeom prst="rect">
            <a:avLst/>
          </a:prstGeom>
        </p:spPr>
        <p:txBody>
          <a:bodyPr lIns="0" tIns="0" rIns="0" bIns="0" rtlCol="0" anchor="t">
            <a:spAutoFit/>
          </a:bodyPr>
          <a:lstStyle/>
          <a:p>
            <a:pPr>
              <a:lnSpc>
                <a:spcPts val="2628"/>
              </a:lnSpc>
            </a:pPr>
            <a:r>
              <a:rPr lang="en-US" sz="1877">
                <a:solidFill>
                  <a:srgbClr val="664C25"/>
                </a:solidFill>
                <a:latin typeface="Open Sans"/>
              </a:rPr>
              <a:t>încheierea contractului cu Organismul de control (OC) aprobat pe teritoriul României. Lista organismelor de control aprobate pe teritoriul României este publicată pe site-ul www.madr.ro, secțiunea Agricultură, subsecțiunea Agricultură ecologică.</a:t>
            </a:r>
          </a:p>
          <a:p>
            <a:pPr>
              <a:lnSpc>
                <a:spcPts val="3608"/>
              </a:lnSpc>
              <a:spcBef>
                <a:spcPct val="0"/>
              </a:spcBef>
            </a:pPr>
            <a:endParaRPr/>
          </a:p>
        </p:txBody>
      </p:sp>
      <p:sp>
        <p:nvSpPr>
          <p:cNvPr id="33" name="TextBox 33"/>
          <p:cNvSpPr txBox="1"/>
          <p:nvPr/>
        </p:nvSpPr>
        <p:spPr>
          <a:xfrm>
            <a:off x="9795661" y="5316122"/>
            <a:ext cx="6465483" cy="612072"/>
          </a:xfrm>
          <a:prstGeom prst="rect">
            <a:avLst/>
          </a:prstGeom>
        </p:spPr>
        <p:txBody>
          <a:bodyPr lIns="0" tIns="0" rIns="0" bIns="0" rtlCol="0" anchor="t">
            <a:spAutoFit/>
          </a:bodyPr>
          <a:lstStyle/>
          <a:p>
            <a:pPr marL="383804" lvl="1" indent="-191902">
              <a:lnSpc>
                <a:spcPts val="2488"/>
              </a:lnSpc>
              <a:spcBef>
                <a:spcPct val="0"/>
              </a:spcBef>
              <a:buFont typeface="Arial"/>
              <a:buChar char="•"/>
            </a:pPr>
            <a:r>
              <a:rPr lang="en-US" sz="1777">
                <a:solidFill>
                  <a:srgbClr val="664C25"/>
                </a:solidFill>
                <a:latin typeface="Open Sans"/>
              </a:rPr>
              <a:t>depunerea Fişei de înregistrare la DAJ/DAMB (anexele nr. 1-8 din Ordinul MADR nr. 45/2022), însoțită de: </a:t>
            </a:r>
          </a:p>
        </p:txBody>
      </p:sp>
      <p:sp>
        <p:nvSpPr>
          <p:cNvPr id="34" name="TextBox 34"/>
          <p:cNvSpPr txBox="1"/>
          <p:nvPr/>
        </p:nvSpPr>
        <p:spPr>
          <a:xfrm>
            <a:off x="9726329" y="685975"/>
            <a:ext cx="2216486" cy="704622"/>
          </a:xfrm>
          <a:prstGeom prst="rect">
            <a:avLst/>
          </a:prstGeom>
        </p:spPr>
        <p:txBody>
          <a:bodyPr lIns="0" tIns="0" rIns="0" bIns="0" rtlCol="0" anchor="t">
            <a:spAutoFit/>
          </a:bodyPr>
          <a:lstStyle/>
          <a:p>
            <a:pPr>
              <a:lnSpc>
                <a:spcPts val="5787"/>
              </a:lnSpc>
              <a:spcBef>
                <a:spcPct val="0"/>
              </a:spcBef>
            </a:pPr>
            <a:r>
              <a:rPr lang="en-US" sz="4133">
                <a:solidFill>
                  <a:srgbClr val="664C25"/>
                </a:solidFill>
                <a:latin typeface="Fredoka Bold"/>
              </a:rPr>
              <a:t>Pasul I:</a:t>
            </a:r>
          </a:p>
        </p:txBody>
      </p:sp>
      <p:sp>
        <p:nvSpPr>
          <p:cNvPr id="35" name="TextBox 35"/>
          <p:cNvSpPr txBox="1"/>
          <p:nvPr/>
        </p:nvSpPr>
        <p:spPr>
          <a:xfrm>
            <a:off x="9726329" y="4455744"/>
            <a:ext cx="2447082" cy="704622"/>
          </a:xfrm>
          <a:prstGeom prst="rect">
            <a:avLst/>
          </a:prstGeom>
        </p:spPr>
        <p:txBody>
          <a:bodyPr lIns="0" tIns="0" rIns="0" bIns="0" rtlCol="0" anchor="t">
            <a:spAutoFit/>
          </a:bodyPr>
          <a:lstStyle/>
          <a:p>
            <a:pPr>
              <a:lnSpc>
                <a:spcPts val="5787"/>
              </a:lnSpc>
              <a:spcBef>
                <a:spcPct val="0"/>
              </a:spcBef>
            </a:pPr>
            <a:r>
              <a:rPr lang="en-US" sz="4133">
                <a:solidFill>
                  <a:srgbClr val="664C25"/>
                </a:solidFill>
                <a:latin typeface="Fredoka Bold"/>
              </a:rPr>
              <a:t>Pasul II:</a:t>
            </a:r>
          </a:p>
        </p:txBody>
      </p:sp>
      <p:sp>
        <p:nvSpPr>
          <p:cNvPr id="36" name="TextBox 36"/>
          <p:cNvSpPr txBox="1"/>
          <p:nvPr/>
        </p:nvSpPr>
        <p:spPr>
          <a:xfrm>
            <a:off x="10482382" y="6309194"/>
            <a:ext cx="6465483" cy="3440997"/>
          </a:xfrm>
          <a:prstGeom prst="rect">
            <a:avLst/>
          </a:prstGeom>
        </p:spPr>
        <p:txBody>
          <a:bodyPr lIns="0" tIns="0" rIns="0" bIns="0" rtlCol="0" anchor="t">
            <a:spAutoFit/>
          </a:bodyPr>
          <a:lstStyle/>
          <a:p>
            <a:pPr>
              <a:lnSpc>
                <a:spcPts val="2488"/>
              </a:lnSpc>
            </a:pPr>
            <a:r>
              <a:rPr lang="en-US" sz="1777">
                <a:solidFill>
                  <a:srgbClr val="664C25"/>
                </a:solidFill>
                <a:latin typeface="Open Sans"/>
              </a:rPr>
              <a:t>Contractul încheiat între operator şi organismul de control; </a:t>
            </a:r>
          </a:p>
          <a:p>
            <a:pPr>
              <a:lnSpc>
                <a:spcPts val="2488"/>
              </a:lnSpc>
            </a:pPr>
            <a:endParaRPr/>
          </a:p>
          <a:p>
            <a:pPr>
              <a:lnSpc>
                <a:spcPts val="2488"/>
              </a:lnSpc>
            </a:pPr>
            <a:r>
              <a:rPr lang="en-US" sz="1777">
                <a:solidFill>
                  <a:srgbClr val="664C25"/>
                </a:solidFill>
                <a:latin typeface="Open Sans"/>
              </a:rPr>
              <a:t>Declaraţia pe propria răspundere pentru deţinerea documentelor necesare înscrierii în agricultura ecologică (anexa nr. 11 din Ordinul MADR nr. 45/2022);</a:t>
            </a:r>
          </a:p>
          <a:p>
            <a:pPr>
              <a:lnSpc>
                <a:spcPts val="2488"/>
              </a:lnSpc>
            </a:pPr>
            <a:endParaRPr/>
          </a:p>
          <a:p>
            <a:pPr>
              <a:lnSpc>
                <a:spcPts val="2488"/>
              </a:lnSpc>
              <a:spcBef>
                <a:spcPct val="0"/>
              </a:spcBef>
            </a:pPr>
            <a:r>
              <a:rPr lang="en-US" sz="1777">
                <a:solidFill>
                  <a:srgbClr val="664C25"/>
                </a:solidFill>
                <a:latin typeface="Open Sans"/>
              </a:rPr>
              <a:t>Certificatul eliberat de organismul de control pentru operatorii care se înscriu în agricultura ecologică începând cu anul II de conversie și lista membrilor grupului de operatori, astfel cum este definit la art. 36 din Regulamentul (UE) 2018/848 (unde este cazul).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906F3F"/>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8129533"/>
            <a:chOff x="0" y="0"/>
            <a:chExt cx="4816593" cy="2141112"/>
          </a:xfrm>
        </p:grpSpPr>
        <p:sp>
          <p:nvSpPr>
            <p:cNvPr id="3" name="Freeform 3"/>
            <p:cNvSpPr/>
            <p:nvPr/>
          </p:nvSpPr>
          <p:spPr>
            <a:xfrm>
              <a:off x="0" y="0"/>
              <a:ext cx="4816592" cy="2141112"/>
            </a:xfrm>
            <a:custGeom>
              <a:avLst/>
              <a:gdLst/>
              <a:ahLst/>
              <a:cxnLst/>
              <a:rect l="l" t="t" r="r" b="b"/>
              <a:pathLst>
                <a:path w="4816592" h="2141112">
                  <a:moveTo>
                    <a:pt x="0" y="0"/>
                  </a:moveTo>
                  <a:lnTo>
                    <a:pt x="4816592" y="0"/>
                  </a:lnTo>
                  <a:lnTo>
                    <a:pt x="4816592" y="2141112"/>
                  </a:lnTo>
                  <a:lnTo>
                    <a:pt x="0" y="2141112"/>
                  </a:lnTo>
                  <a:close/>
                </a:path>
              </a:pathLst>
            </a:custGeom>
            <a:solidFill>
              <a:srgbClr val="EFE5D8"/>
            </a:solidFill>
          </p:spPr>
        </p:sp>
        <p:sp>
          <p:nvSpPr>
            <p:cNvPr id="4" name="TextBox 4"/>
            <p:cNvSpPr txBox="1"/>
            <p:nvPr/>
          </p:nvSpPr>
          <p:spPr>
            <a:xfrm>
              <a:off x="0" y="-28575"/>
              <a:ext cx="4816593" cy="2169687"/>
            </a:xfrm>
            <a:prstGeom prst="rect">
              <a:avLst/>
            </a:prstGeom>
          </p:spPr>
          <p:txBody>
            <a:bodyPr lIns="50800" tIns="50800" rIns="50800" bIns="50800" rtlCol="0" anchor="ctr"/>
            <a:lstStyle/>
            <a:p>
              <a:pPr algn="ctr">
                <a:lnSpc>
                  <a:spcPts val="1960"/>
                </a:lnSpc>
              </a:pPr>
              <a:endParaRPr/>
            </a:p>
          </p:txBody>
        </p:sp>
      </p:grpSp>
      <p:grpSp>
        <p:nvGrpSpPr>
          <p:cNvPr id="5" name="Group 5"/>
          <p:cNvGrpSpPr/>
          <p:nvPr/>
        </p:nvGrpSpPr>
        <p:grpSpPr>
          <a:xfrm>
            <a:off x="9620706" y="851399"/>
            <a:ext cx="9576847" cy="9576847"/>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06F3F"/>
            </a:solidFill>
          </p:spPr>
        </p:sp>
        <p:sp>
          <p:nvSpPr>
            <p:cNvPr id="7" name="TextBox 7"/>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a:p>
          </p:txBody>
        </p:sp>
      </p:grpSp>
      <p:sp>
        <p:nvSpPr>
          <p:cNvPr id="8" name="Freeform 8"/>
          <p:cNvSpPr/>
          <p:nvPr/>
        </p:nvSpPr>
        <p:spPr>
          <a:xfrm>
            <a:off x="10151465" y="1505999"/>
            <a:ext cx="8444576" cy="9055845"/>
          </a:xfrm>
          <a:custGeom>
            <a:avLst/>
            <a:gdLst/>
            <a:ahLst/>
            <a:cxnLst/>
            <a:rect l="l" t="t" r="r" b="b"/>
            <a:pathLst>
              <a:path w="8444576" h="9055845">
                <a:moveTo>
                  <a:pt x="0" y="0"/>
                </a:moveTo>
                <a:lnTo>
                  <a:pt x="8444575" y="0"/>
                </a:lnTo>
                <a:lnTo>
                  <a:pt x="8444575" y="9055845"/>
                </a:lnTo>
                <a:lnTo>
                  <a:pt x="0" y="9055845"/>
                </a:lnTo>
                <a:lnTo>
                  <a:pt x="0" y="0"/>
                </a:lnTo>
                <a:close/>
              </a:path>
            </a:pathLst>
          </a:custGeom>
          <a:blipFill>
            <a:blip r:embed="rId2" cstate="print"/>
            <a:stretch>
              <a:fillRect/>
            </a:stretch>
          </a:blipFill>
        </p:spPr>
      </p:sp>
      <p:sp>
        <p:nvSpPr>
          <p:cNvPr id="9" name="TextBox 9"/>
          <p:cNvSpPr txBox="1"/>
          <p:nvPr/>
        </p:nvSpPr>
        <p:spPr>
          <a:xfrm>
            <a:off x="1622387" y="1081102"/>
            <a:ext cx="7998319" cy="2336675"/>
          </a:xfrm>
          <a:prstGeom prst="rect">
            <a:avLst/>
          </a:prstGeom>
        </p:spPr>
        <p:txBody>
          <a:bodyPr lIns="0" tIns="0" rIns="0" bIns="0" rtlCol="0" anchor="t">
            <a:spAutoFit/>
          </a:bodyPr>
          <a:lstStyle/>
          <a:p>
            <a:pPr>
              <a:lnSpc>
                <a:spcPts val="3541"/>
              </a:lnSpc>
            </a:pPr>
            <a:r>
              <a:rPr lang="en-US" sz="2529">
                <a:solidFill>
                  <a:srgbClr val="6A903D"/>
                </a:solidFill>
                <a:latin typeface="Open Sans"/>
              </a:rPr>
              <a:t>Operatorii /grupurile de operatori care desfășoară exclusiv activități de depozitare depun la DAJ/DAMB, fișa de înregistrare al cărei model este prevăzut în anexa nr. 8 din Ordinul MADR nr. 45/2022. </a:t>
            </a:r>
          </a:p>
          <a:p>
            <a:pPr>
              <a:lnSpc>
                <a:spcPts val="4521"/>
              </a:lnSpc>
              <a:spcBef>
                <a:spcPct val="0"/>
              </a:spcBef>
            </a:pPr>
            <a:endParaRPr/>
          </a:p>
        </p:txBody>
      </p:sp>
      <p:sp>
        <p:nvSpPr>
          <p:cNvPr id="10" name="Freeform 10"/>
          <p:cNvSpPr/>
          <p:nvPr/>
        </p:nvSpPr>
        <p:spPr>
          <a:xfrm>
            <a:off x="96855" y="1128727"/>
            <a:ext cx="1437015" cy="949996"/>
          </a:xfrm>
          <a:custGeom>
            <a:avLst/>
            <a:gdLst/>
            <a:ahLst/>
            <a:cxnLst/>
            <a:rect l="l" t="t" r="r" b="b"/>
            <a:pathLst>
              <a:path w="1437015" h="949996">
                <a:moveTo>
                  <a:pt x="0" y="0"/>
                </a:moveTo>
                <a:lnTo>
                  <a:pt x="1437015" y="0"/>
                </a:lnTo>
                <a:lnTo>
                  <a:pt x="1437015" y="949996"/>
                </a:lnTo>
                <a:lnTo>
                  <a:pt x="0" y="949996"/>
                </a:lnTo>
                <a:lnTo>
                  <a:pt x="0" y="0"/>
                </a:lnTo>
                <a:close/>
              </a:path>
            </a:pathLst>
          </a:custGeom>
          <a:blipFill>
            <a:blip r:embed="rId3" cstate="print">
              <a:extLst>
                <a:ext uri="{96DAC541-7B7A-43D3-8B79-37D633B846F1}">
                  <asvg:svgBlip xmlns:asvg="http://schemas.microsoft.com/office/drawing/2016/SVG/main" r:embed="rId4"/>
                </a:ext>
              </a:extLst>
            </a:blip>
            <a:stretch>
              <a:fillRect/>
            </a:stretch>
          </a:blipFill>
        </p:spPr>
      </p:sp>
      <p:sp>
        <p:nvSpPr>
          <p:cNvPr id="11" name="TextBox 11"/>
          <p:cNvSpPr txBox="1"/>
          <p:nvPr/>
        </p:nvSpPr>
        <p:spPr>
          <a:xfrm>
            <a:off x="1518436" y="3193700"/>
            <a:ext cx="7998319" cy="5918075"/>
          </a:xfrm>
          <a:prstGeom prst="rect">
            <a:avLst/>
          </a:prstGeom>
        </p:spPr>
        <p:txBody>
          <a:bodyPr lIns="0" tIns="0" rIns="0" bIns="0" rtlCol="0" anchor="t">
            <a:spAutoFit/>
          </a:bodyPr>
          <a:lstStyle/>
          <a:p>
            <a:pPr>
              <a:lnSpc>
                <a:spcPts val="3541"/>
              </a:lnSpc>
            </a:pPr>
            <a:r>
              <a:rPr lang="en-US" sz="2529">
                <a:solidFill>
                  <a:srgbClr val="6A903D"/>
                </a:solidFill>
                <a:latin typeface="Open Sans"/>
              </a:rPr>
              <a:t>Operatorii/grupurile de operatori care desfăşoară activitatea de producţie şi distribuie produsele obţinute în propria exploataţie trebuie să depună fişa de înregistrare a producătorilor în agricultura ecologică, al cărei model este prevăzut în anexa nr. 1. În cazul în care aceştia intenţionează să distribuie şi produse provenite de la terţi, trebuie să depună şi fişa de înregistrare a activităţii de distribuţie/introducere pe piaţă în agricultura ecologică, al cărei model este prevăzut în anexa nr. 7 din Ordinul MADR nr. 45/2022.</a:t>
            </a:r>
          </a:p>
          <a:p>
            <a:pPr>
              <a:lnSpc>
                <a:spcPts val="3541"/>
              </a:lnSpc>
            </a:pPr>
            <a:endParaRPr/>
          </a:p>
          <a:p>
            <a:pPr>
              <a:lnSpc>
                <a:spcPts val="4521"/>
              </a:lnSpc>
              <a:spcBef>
                <a:spcPct val="0"/>
              </a:spcBef>
            </a:pPr>
            <a:endParaRPr/>
          </a:p>
        </p:txBody>
      </p:sp>
      <p:sp>
        <p:nvSpPr>
          <p:cNvPr id="12" name="Freeform 12"/>
          <p:cNvSpPr/>
          <p:nvPr/>
        </p:nvSpPr>
        <p:spPr>
          <a:xfrm>
            <a:off x="96855" y="3332849"/>
            <a:ext cx="1437015" cy="949996"/>
          </a:xfrm>
          <a:custGeom>
            <a:avLst/>
            <a:gdLst/>
            <a:ahLst/>
            <a:cxnLst/>
            <a:rect l="l" t="t" r="r" b="b"/>
            <a:pathLst>
              <a:path w="1437015" h="949996">
                <a:moveTo>
                  <a:pt x="0" y="0"/>
                </a:moveTo>
                <a:lnTo>
                  <a:pt x="1437015" y="0"/>
                </a:lnTo>
                <a:lnTo>
                  <a:pt x="1437015" y="949996"/>
                </a:lnTo>
                <a:lnTo>
                  <a:pt x="0" y="949996"/>
                </a:lnTo>
                <a:lnTo>
                  <a:pt x="0" y="0"/>
                </a:lnTo>
                <a:close/>
              </a:path>
            </a:pathLst>
          </a:custGeom>
          <a:blipFill>
            <a:blip r:embed="rId3" cstate="print">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906F3F"/>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8426907"/>
            <a:chOff x="0" y="0"/>
            <a:chExt cx="4816593" cy="2219432"/>
          </a:xfrm>
        </p:grpSpPr>
        <p:sp>
          <p:nvSpPr>
            <p:cNvPr id="3" name="Freeform 3"/>
            <p:cNvSpPr/>
            <p:nvPr/>
          </p:nvSpPr>
          <p:spPr>
            <a:xfrm>
              <a:off x="0" y="0"/>
              <a:ext cx="4816592" cy="2219432"/>
            </a:xfrm>
            <a:custGeom>
              <a:avLst/>
              <a:gdLst/>
              <a:ahLst/>
              <a:cxnLst/>
              <a:rect l="l" t="t" r="r" b="b"/>
              <a:pathLst>
                <a:path w="4816592" h="2219432">
                  <a:moveTo>
                    <a:pt x="0" y="0"/>
                  </a:moveTo>
                  <a:lnTo>
                    <a:pt x="4816592" y="0"/>
                  </a:lnTo>
                  <a:lnTo>
                    <a:pt x="4816592" y="2219432"/>
                  </a:lnTo>
                  <a:lnTo>
                    <a:pt x="0" y="2219432"/>
                  </a:lnTo>
                  <a:close/>
                </a:path>
              </a:pathLst>
            </a:custGeom>
            <a:solidFill>
              <a:srgbClr val="EFE5D8"/>
            </a:solidFill>
          </p:spPr>
        </p:sp>
        <p:sp>
          <p:nvSpPr>
            <p:cNvPr id="4" name="TextBox 4"/>
            <p:cNvSpPr txBox="1"/>
            <p:nvPr/>
          </p:nvSpPr>
          <p:spPr>
            <a:xfrm>
              <a:off x="0" y="-28575"/>
              <a:ext cx="4816593" cy="2248007"/>
            </a:xfrm>
            <a:prstGeom prst="rect">
              <a:avLst/>
            </a:prstGeom>
          </p:spPr>
          <p:txBody>
            <a:bodyPr lIns="50800" tIns="50800" rIns="50800" bIns="50800" rtlCol="0" anchor="ctr"/>
            <a:lstStyle/>
            <a:p>
              <a:pPr algn="ctr">
                <a:lnSpc>
                  <a:spcPts val="1960"/>
                </a:lnSpc>
              </a:pPr>
              <a:endParaRPr/>
            </a:p>
          </p:txBody>
        </p:sp>
      </p:grpSp>
      <p:sp>
        <p:nvSpPr>
          <p:cNvPr id="5" name="Freeform 5"/>
          <p:cNvSpPr/>
          <p:nvPr/>
        </p:nvSpPr>
        <p:spPr>
          <a:xfrm>
            <a:off x="10739626" y="400541"/>
            <a:ext cx="7129156" cy="9169333"/>
          </a:xfrm>
          <a:custGeom>
            <a:avLst/>
            <a:gdLst/>
            <a:ahLst/>
            <a:cxnLst/>
            <a:rect l="l" t="t" r="r" b="b"/>
            <a:pathLst>
              <a:path w="7129156" h="9169333">
                <a:moveTo>
                  <a:pt x="0" y="0"/>
                </a:moveTo>
                <a:lnTo>
                  <a:pt x="7129157" y="0"/>
                </a:lnTo>
                <a:lnTo>
                  <a:pt x="7129157" y="9169333"/>
                </a:lnTo>
                <a:lnTo>
                  <a:pt x="0" y="9169333"/>
                </a:lnTo>
                <a:lnTo>
                  <a:pt x="0" y="0"/>
                </a:lnTo>
                <a:close/>
              </a:path>
            </a:pathLst>
          </a:custGeom>
          <a:blipFill>
            <a:blip r:embed="rId2" cstate="print"/>
            <a:stretch>
              <a:fillRect/>
            </a:stretch>
          </a:blipFill>
        </p:spPr>
      </p:sp>
      <p:sp>
        <p:nvSpPr>
          <p:cNvPr id="6" name="Freeform 6"/>
          <p:cNvSpPr/>
          <p:nvPr/>
        </p:nvSpPr>
        <p:spPr>
          <a:xfrm>
            <a:off x="165497" y="1549415"/>
            <a:ext cx="1437015" cy="949996"/>
          </a:xfrm>
          <a:custGeom>
            <a:avLst/>
            <a:gdLst/>
            <a:ahLst/>
            <a:cxnLst/>
            <a:rect l="l" t="t" r="r" b="b"/>
            <a:pathLst>
              <a:path w="1437015" h="949996">
                <a:moveTo>
                  <a:pt x="0" y="0"/>
                </a:moveTo>
                <a:lnTo>
                  <a:pt x="1437015" y="0"/>
                </a:lnTo>
                <a:lnTo>
                  <a:pt x="1437015" y="949997"/>
                </a:lnTo>
                <a:lnTo>
                  <a:pt x="0" y="949997"/>
                </a:lnTo>
                <a:lnTo>
                  <a:pt x="0" y="0"/>
                </a:lnTo>
                <a:close/>
              </a:path>
            </a:pathLst>
          </a:custGeom>
          <a:blipFill>
            <a:blip r:embed="rId3" cstate="print">
              <a:extLst>
                <a:ext uri="{96DAC541-7B7A-43D3-8B79-37D633B846F1}">
                  <asvg:svgBlip xmlns:asvg="http://schemas.microsoft.com/office/drawing/2016/SVG/main" r:embed="rId4"/>
                </a:ext>
              </a:extLst>
            </a:blip>
            <a:stretch>
              <a:fillRect/>
            </a:stretch>
          </a:blipFill>
        </p:spPr>
      </p:sp>
      <p:sp>
        <p:nvSpPr>
          <p:cNvPr id="7" name="TextBox 7"/>
          <p:cNvSpPr txBox="1"/>
          <p:nvPr/>
        </p:nvSpPr>
        <p:spPr>
          <a:xfrm>
            <a:off x="1812798" y="1004067"/>
            <a:ext cx="9183748" cy="3060700"/>
          </a:xfrm>
          <a:prstGeom prst="rect">
            <a:avLst/>
          </a:prstGeom>
        </p:spPr>
        <p:txBody>
          <a:bodyPr lIns="0" tIns="0" rIns="0" bIns="0" rtlCol="0" anchor="t">
            <a:spAutoFit/>
          </a:bodyPr>
          <a:lstStyle/>
          <a:p>
            <a:pPr>
              <a:lnSpc>
                <a:spcPts val="3500"/>
              </a:lnSpc>
              <a:spcBef>
                <a:spcPct val="0"/>
              </a:spcBef>
            </a:pPr>
            <a:r>
              <a:rPr lang="en-US" sz="2500">
                <a:solidFill>
                  <a:srgbClr val="6A903D"/>
                </a:solidFill>
                <a:latin typeface="Open Sans Bold"/>
              </a:rPr>
              <a:t>Operatorii care au puncte de lucru pe raza mai multor judeţe depun fișa de înregistrare la DAJ/DAMB pe raza judeţului în care au sediul social, iar în fişa de înregistrare menţionează toate punctele de lucru, din toate judeţele. Operatorii, persoane fizice, depun fișa de înregistrare la DAJ/DAMB pe raza județului căruia au domiciliul, indiferent de reședința stabilită.</a:t>
            </a:r>
          </a:p>
        </p:txBody>
      </p:sp>
      <p:sp>
        <p:nvSpPr>
          <p:cNvPr id="8" name="TextBox 8"/>
          <p:cNvSpPr txBox="1"/>
          <p:nvPr/>
        </p:nvSpPr>
        <p:spPr>
          <a:xfrm>
            <a:off x="1812798" y="4578647"/>
            <a:ext cx="9183748" cy="3498850"/>
          </a:xfrm>
          <a:prstGeom prst="rect">
            <a:avLst/>
          </a:prstGeom>
        </p:spPr>
        <p:txBody>
          <a:bodyPr lIns="0" tIns="0" rIns="0" bIns="0" rtlCol="0" anchor="t">
            <a:spAutoFit/>
          </a:bodyPr>
          <a:lstStyle/>
          <a:p>
            <a:pPr>
              <a:lnSpc>
                <a:spcPts val="3500"/>
              </a:lnSpc>
              <a:spcBef>
                <a:spcPct val="0"/>
              </a:spcBef>
            </a:pPr>
            <a:r>
              <a:rPr lang="en-US" sz="2500">
                <a:solidFill>
                  <a:srgbClr val="6A903D"/>
                </a:solidFill>
                <a:latin typeface="Open Sans Bold"/>
              </a:rPr>
              <a:t>Operatorii/grupurile de operatori care desfășoară activități de distribuție de produseecologiceși aplică etichete traduse pe produsele ambalate depun la DAJ/DAMB, fișa de înregistrare al cărei model este prevăzut în anexa nr. 7 din Ordinul MADR nr. 45/2022. Prin aplicarea etichetei traduse, operatorul/grupul de operatori și organismul de control își asumă toate elementele menționate pe aceasta.</a:t>
            </a:r>
          </a:p>
        </p:txBody>
      </p:sp>
      <p:sp>
        <p:nvSpPr>
          <p:cNvPr id="9" name="Freeform 9"/>
          <p:cNvSpPr/>
          <p:nvPr/>
        </p:nvSpPr>
        <p:spPr>
          <a:xfrm>
            <a:off x="165497" y="5536986"/>
            <a:ext cx="1437015" cy="949996"/>
          </a:xfrm>
          <a:custGeom>
            <a:avLst/>
            <a:gdLst/>
            <a:ahLst/>
            <a:cxnLst/>
            <a:rect l="l" t="t" r="r" b="b"/>
            <a:pathLst>
              <a:path w="1437015" h="949996">
                <a:moveTo>
                  <a:pt x="0" y="0"/>
                </a:moveTo>
                <a:lnTo>
                  <a:pt x="1437015" y="0"/>
                </a:lnTo>
                <a:lnTo>
                  <a:pt x="1437015" y="949996"/>
                </a:lnTo>
                <a:lnTo>
                  <a:pt x="0" y="949996"/>
                </a:lnTo>
                <a:lnTo>
                  <a:pt x="0" y="0"/>
                </a:lnTo>
                <a:close/>
              </a:path>
            </a:pathLst>
          </a:custGeom>
          <a:blipFill>
            <a:blip r:embed="rId3" cstate="print">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906F3F"/>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9136657"/>
            <a:chOff x="0" y="0"/>
            <a:chExt cx="4816593" cy="2406362"/>
          </a:xfrm>
        </p:grpSpPr>
        <p:sp>
          <p:nvSpPr>
            <p:cNvPr id="3" name="Freeform 3"/>
            <p:cNvSpPr/>
            <p:nvPr/>
          </p:nvSpPr>
          <p:spPr>
            <a:xfrm>
              <a:off x="0" y="0"/>
              <a:ext cx="4816592" cy="2406362"/>
            </a:xfrm>
            <a:custGeom>
              <a:avLst/>
              <a:gdLst/>
              <a:ahLst/>
              <a:cxnLst/>
              <a:rect l="l" t="t" r="r" b="b"/>
              <a:pathLst>
                <a:path w="4816592" h="2406362">
                  <a:moveTo>
                    <a:pt x="0" y="0"/>
                  </a:moveTo>
                  <a:lnTo>
                    <a:pt x="4816592" y="0"/>
                  </a:lnTo>
                  <a:lnTo>
                    <a:pt x="4816592" y="2406362"/>
                  </a:lnTo>
                  <a:lnTo>
                    <a:pt x="0" y="2406362"/>
                  </a:lnTo>
                  <a:close/>
                </a:path>
              </a:pathLst>
            </a:custGeom>
            <a:solidFill>
              <a:srgbClr val="EFE5D8"/>
            </a:solidFill>
          </p:spPr>
        </p:sp>
        <p:sp>
          <p:nvSpPr>
            <p:cNvPr id="4" name="TextBox 4"/>
            <p:cNvSpPr txBox="1"/>
            <p:nvPr/>
          </p:nvSpPr>
          <p:spPr>
            <a:xfrm>
              <a:off x="0" y="-28575"/>
              <a:ext cx="4816593" cy="2434937"/>
            </a:xfrm>
            <a:prstGeom prst="rect">
              <a:avLst/>
            </a:prstGeom>
          </p:spPr>
          <p:txBody>
            <a:bodyPr lIns="50800" tIns="50800" rIns="50800" bIns="50800" rtlCol="0" anchor="ctr"/>
            <a:lstStyle/>
            <a:p>
              <a:pPr algn="ctr">
                <a:lnSpc>
                  <a:spcPts val="1960"/>
                </a:lnSpc>
              </a:pPr>
              <a:endParaRPr/>
            </a:p>
          </p:txBody>
        </p:sp>
      </p:grpSp>
      <p:sp>
        <p:nvSpPr>
          <p:cNvPr id="5" name="TextBox 5"/>
          <p:cNvSpPr txBox="1"/>
          <p:nvPr/>
        </p:nvSpPr>
        <p:spPr>
          <a:xfrm>
            <a:off x="8182942" y="144658"/>
            <a:ext cx="9683710" cy="3564764"/>
          </a:xfrm>
          <a:prstGeom prst="rect">
            <a:avLst/>
          </a:prstGeom>
        </p:spPr>
        <p:txBody>
          <a:bodyPr lIns="0" tIns="0" rIns="0" bIns="0" rtlCol="0" anchor="t">
            <a:spAutoFit/>
          </a:bodyPr>
          <a:lstStyle/>
          <a:p>
            <a:pPr>
              <a:lnSpc>
                <a:spcPts val="3541"/>
              </a:lnSpc>
              <a:spcBef>
                <a:spcPct val="0"/>
              </a:spcBef>
            </a:pPr>
            <a:r>
              <a:rPr lang="en-US" sz="2529">
                <a:solidFill>
                  <a:srgbClr val="6A903D"/>
                </a:solidFill>
                <a:latin typeface="Open Sans"/>
              </a:rPr>
              <a:t>Operatorii/grupurile de operatori care desfăşoară activităţi de producţie şi de pregătire / prelucrare a produselor obţinute în propria exploataţie depun la DAJ/DAMB fişa de înregistrare a producătorilor în agricultura ecologică, al cărei model este prevăzut în anexa nr. 1 şi fişa de înregistrare a operatorilor/grupului de operatori care desfăşoară activităţi de pregătire / prelucrare în agricultura ecologică, al cărei model este prevăzut în anexa nr. 3 din Ordinul MADR nr. 45/2022.</a:t>
            </a:r>
          </a:p>
        </p:txBody>
      </p:sp>
      <p:sp>
        <p:nvSpPr>
          <p:cNvPr id="6" name="Freeform 6"/>
          <p:cNvSpPr/>
          <p:nvPr/>
        </p:nvSpPr>
        <p:spPr>
          <a:xfrm>
            <a:off x="6541259" y="192283"/>
            <a:ext cx="1437015" cy="949996"/>
          </a:xfrm>
          <a:custGeom>
            <a:avLst/>
            <a:gdLst/>
            <a:ahLst/>
            <a:cxnLst/>
            <a:rect l="l" t="t" r="r" b="b"/>
            <a:pathLst>
              <a:path w="1437015" h="949996">
                <a:moveTo>
                  <a:pt x="0" y="0"/>
                </a:moveTo>
                <a:lnTo>
                  <a:pt x="1437015" y="0"/>
                </a:lnTo>
                <a:lnTo>
                  <a:pt x="1437015" y="949996"/>
                </a:lnTo>
                <a:lnTo>
                  <a:pt x="0" y="949996"/>
                </a:lnTo>
                <a:lnTo>
                  <a:pt x="0" y="0"/>
                </a:lnTo>
                <a:close/>
              </a:path>
            </a:pathLst>
          </a:custGeom>
          <a:blipFill>
            <a:blip r:embed="rId2" cstate="print">
              <a:extLst>
                <a:ext uri="{96DAC541-7B7A-43D3-8B79-37D633B846F1}">
                  <asvg:svgBlip xmlns:asvg="http://schemas.microsoft.com/office/drawing/2016/SVG/main" r:embed="rId3"/>
                </a:ext>
              </a:extLst>
            </a:blip>
            <a:stretch>
              <a:fillRect/>
            </a:stretch>
          </a:blipFill>
        </p:spPr>
      </p:sp>
      <p:sp>
        <p:nvSpPr>
          <p:cNvPr id="7" name="Freeform 7"/>
          <p:cNvSpPr/>
          <p:nvPr/>
        </p:nvSpPr>
        <p:spPr>
          <a:xfrm>
            <a:off x="6623473" y="3769711"/>
            <a:ext cx="1437015" cy="949996"/>
          </a:xfrm>
          <a:custGeom>
            <a:avLst/>
            <a:gdLst/>
            <a:ahLst/>
            <a:cxnLst/>
            <a:rect l="l" t="t" r="r" b="b"/>
            <a:pathLst>
              <a:path w="1437015" h="949996">
                <a:moveTo>
                  <a:pt x="0" y="0"/>
                </a:moveTo>
                <a:lnTo>
                  <a:pt x="1437015" y="0"/>
                </a:lnTo>
                <a:lnTo>
                  <a:pt x="1437015" y="949997"/>
                </a:lnTo>
                <a:lnTo>
                  <a:pt x="0" y="949997"/>
                </a:lnTo>
                <a:lnTo>
                  <a:pt x="0" y="0"/>
                </a:lnTo>
                <a:close/>
              </a:path>
            </a:pathLst>
          </a:custGeom>
          <a:blipFill>
            <a:blip r:embed="rId2" cstate="print">
              <a:extLst>
                <a:ext uri="{96DAC541-7B7A-43D3-8B79-37D633B846F1}">
                  <asvg:svgBlip xmlns:asvg="http://schemas.microsoft.com/office/drawing/2016/SVG/main" r:embed="rId3"/>
                </a:ext>
              </a:extLst>
            </a:blip>
            <a:stretch>
              <a:fillRect/>
            </a:stretch>
          </a:blipFill>
        </p:spPr>
      </p:sp>
      <p:sp>
        <p:nvSpPr>
          <p:cNvPr id="8" name="Freeform 8"/>
          <p:cNvSpPr/>
          <p:nvPr/>
        </p:nvSpPr>
        <p:spPr>
          <a:xfrm>
            <a:off x="550544" y="1334542"/>
            <a:ext cx="5949104" cy="6347907"/>
          </a:xfrm>
          <a:custGeom>
            <a:avLst/>
            <a:gdLst/>
            <a:ahLst/>
            <a:cxnLst/>
            <a:rect l="l" t="t" r="r" b="b"/>
            <a:pathLst>
              <a:path w="5949104" h="6347907">
                <a:moveTo>
                  <a:pt x="0" y="0"/>
                </a:moveTo>
                <a:lnTo>
                  <a:pt x="5949104" y="0"/>
                </a:lnTo>
                <a:lnTo>
                  <a:pt x="5949104" y="6347907"/>
                </a:lnTo>
                <a:lnTo>
                  <a:pt x="0" y="6347907"/>
                </a:lnTo>
                <a:lnTo>
                  <a:pt x="0" y="0"/>
                </a:lnTo>
                <a:close/>
              </a:path>
            </a:pathLst>
          </a:custGeom>
          <a:blipFill>
            <a:blip r:embed="rId4" cstate="print"/>
            <a:stretch>
              <a:fillRect l="-4291" r="-4291" b="-8143"/>
            </a:stretch>
          </a:blipFill>
        </p:spPr>
      </p:sp>
      <p:sp>
        <p:nvSpPr>
          <p:cNvPr id="9" name="TextBox 9"/>
          <p:cNvSpPr txBox="1"/>
          <p:nvPr/>
        </p:nvSpPr>
        <p:spPr>
          <a:xfrm>
            <a:off x="8182942" y="3722086"/>
            <a:ext cx="9909799" cy="6813425"/>
          </a:xfrm>
          <a:prstGeom prst="rect">
            <a:avLst/>
          </a:prstGeom>
        </p:spPr>
        <p:txBody>
          <a:bodyPr lIns="0" tIns="0" rIns="0" bIns="0" rtlCol="0" anchor="t">
            <a:spAutoFit/>
          </a:bodyPr>
          <a:lstStyle/>
          <a:p>
            <a:pPr>
              <a:lnSpc>
                <a:spcPts val="3541"/>
              </a:lnSpc>
            </a:pPr>
            <a:r>
              <a:rPr lang="en-US" sz="2529">
                <a:solidFill>
                  <a:srgbClr val="6A903D"/>
                </a:solidFill>
                <a:latin typeface="Open Sans"/>
              </a:rPr>
              <a:t>Dacă operatorii /grupurile de operatori subcontractează oricare dintre propriile activităţi unor părţi terţe, atât operatorii/ grupurile de operatori, cât şi părţile terţe cărora le-au fost subcontractate activităţile respective au obligaţia de a-şi înregistra activitatea, cu excepţia cazului în care operatorul sau grupul de operatori declară în fişa de înregistrare că rămâne responsabil în ceea ce priveşte producţia ecologică şi că nu a transferat responsabilitatea respectivă subcontractantului. În acest caz, organismul de control verifică dacă activităţile subcontractate respectă Regulamentul (UE) 2018/848 în contextul controlului pe care îl efectuează la operatorii /grupurile de operatori care şi-au subcontractat activităţile.</a:t>
            </a:r>
          </a:p>
          <a:p>
            <a:pPr>
              <a:lnSpc>
                <a:spcPts val="3541"/>
              </a:lnSpc>
            </a:pPr>
            <a:endParaRPr/>
          </a:p>
          <a:p>
            <a:pPr>
              <a:lnSpc>
                <a:spcPts val="3541"/>
              </a:lnSpc>
            </a:pPr>
            <a:endParaRPr/>
          </a:p>
          <a:p>
            <a:pPr>
              <a:lnSpc>
                <a:spcPts val="4521"/>
              </a:lnSpc>
              <a:spcBef>
                <a:spcPct val="0"/>
              </a:spcBef>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FE5D8"/>
        </a:solidFill>
        <a:effectLst/>
      </p:bgPr>
    </p:bg>
    <p:spTree>
      <p:nvGrpSpPr>
        <p:cNvPr id="1" name=""/>
        <p:cNvGrpSpPr/>
        <p:nvPr/>
      </p:nvGrpSpPr>
      <p:grpSpPr>
        <a:xfrm>
          <a:off x="0" y="0"/>
          <a:ext cx="0" cy="0"/>
          <a:chOff x="0" y="0"/>
          <a:chExt cx="0" cy="0"/>
        </a:xfrm>
      </p:grpSpPr>
      <p:sp>
        <p:nvSpPr>
          <p:cNvPr id="2" name="Freeform 2"/>
          <p:cNvSpPr/>
          <p:nvPr/>
        </p:nvSpPr>
        <p:spPr>
          <a:xfrm rot="-10800000">
            <a:off x="-6062487" y="-4644340"/>
            <a:ext cx="13874077" cy="7063166"/>
          </a:xfrm>
          <a:custGeom>
            <a:avLst/>
            <a:gdLst/>
            <a:ahLst/>
            <a:cxnLst/>
            <a:rect l="l" t="t" r="r" b="b"/>
            <a:pathLst>
              <a:path w="13874077" h="7063166">
                <a:moveTo>
                  <a:pt x="0" y="0"/>
                </a:moveTo>
                <a:lnTo>
                  <a:pt x="13874077" y="0"/>
                </a:lnTo>
                <a:lnTo>
                  <a:pt x="13874077" y="7063166"/>
                </a:lnTo>
                <a:lnTo>
                  <a:pt x="0" y="7063166"/>
                </a:lnTo>
                <a:lnTo>
                  <a:pt x="0" y="0"/>
                </a:lnTo>
                <a:close/>
              </a:path>
            </a:pathLst>
          </a:custGeom>
          <a:blipFill>
            <a:blip r:embed="rId2" cstate="print">
              <a:alphaModFix amt="9999"/>
              <a:extLst>
                <a:ext uri="{96DAC541-7B7A-43D3-8B79-37D633B846F1}">
                  <asvg:svgBlip xmlns:asvg="http://schemas.microsoft.com/office/drawing/2016/SVG/main" r:embed="rId3"/>
                </a:ext>
              </a:extLst>
            </a:blip>
            <a:stretch>
              <a:fillRect/>
            </a:stretch>
          </a:blipFill>
        </p:spPr>
      </p:sp>
      <p:sp>
        <p:nvSpPr>
          <p:cNvPr id="3" name="Freeform 3"/>
          <p:cNvSpPr/>
          <p:nvPr/>
        </p:nvSpPr>
        <p:spPr>
          <a:xfrm rot="-10800000" flipV="1">
            <a:off x="-7569430" y="1940796"/>
            <a:ext cx="13874077" cy="7063166"/>
          </a:xfrm>
          <a:custGeom>
            <a:avLst/>
            <a:gdLst/>
            <a:ahLst/>
            <a:cxnLst/>
            <a:rect l="l" t="t" r="r" b="b"/>
            <a:pathLst>
              <a:path w="13874077" h="7063166">
                <a:moveTo>
                  <a:pt x="0" y="7063166"/>
                </a:moveTo>
                <a:lnTo>
                  <a:pt x="13874076" y="7063166"/>
                </a:lnTo>
                <a:lnTo>
                  <a:pt x="13874076" y="0"/>
                </a:lnTo>
                <a:lnTo>
                  <a:pt x="0" y="0"/>
                </a:lnTo>
                <a:lnTo>
                  <a:pt x="0" y="7063166"/>
                </a:lnTo>
                <a:close/>
              </a:path>
            </a:pathLst>
          </a:custGeom>
          <a:blipFill>
            <a:blip r:embed="rId2" cstate="print">
              <a:alphaModFix amt="9999"/>
              <a:extLst>
                <a:ext uri="{96DAC541-7B7A-43D3-8B79-37D633B846F1}">
                  <asvg:svgBlip xmlns:asvg="http://schemas.microsoft.com/office/drawing/2016/SVG/main" r:embed="rId3"/>
                </a:ext>
              </a:extLst>
            </a:blip>
            <a:stretch>
              <a:fillRect/>
            </a:stretch>
          </a:blipFill>
        </p:spPr>
      </p:sp>
      <p:sp>
        <p:nvSpPr>
          <p:cNvPr id="4" name="AutoShape 4"/>
          <p:cNvSpPr/>
          <p:nvPr/>
        </p:nvSpPr>
        <p:spPr>
          <a:xfrm flipH="1" flipV="1">
            <a:off x="288275" y="775954"/>
            <a:ext cx="0" cy="6550387"/>
          </a:xfrm>
          <a:prstGeom prst="line">
            <a:avLst/>
          </a:prstGeom>
          <a:ln w="142875" cap="rnd">
            <a:solidFill>
              <a:srgbClr val="FFFFFF"/>
            </a:solidFill>
            <a:prstDash val="sysDash"/>
            <a:headEnd type="none" w="sm" len="sm"/>
            <a:tailEnd type="none" w="sm" len="sm"/>
          </a:ln>
        </p:spPr>
      </p:sp>
      <p:sp>
        <p:nvSpPr>
          <p:cNvPr id="5" name="Freeform 5"/>
          <p:cNvSpPr/>
          <p:nvPr/>
        </p:nvSpPr>
        <p:spPr>
          <a:xfrm rot="-10800000" flipV="1">
            <a:off x="-2453349" y="2891041"/>
            <a:ext cx="13874077" cy="7063166"/>
          </a:xfrm>
          <a:custGeom>
            <a:avLst/>
            <a:gdLst/>
            <a:ahLst/>
            <a:cxnLst/>
            <a:rect l="l" t="t" r="r" b="b"/>
            <a:pathLst>
              <a:path w="13874077" h="7063166">
                <a:moveTo>
                  <a:pt x="0" y="7063166"/>
                </a:moveTo>
                <a:lnTo>
                  <a:pt x="13874077" y="7063166"/>
                </a:lnTo>
                <a:lnTo>
                  <a:pt x="13874077" y="0"/>
                </a:lnTo>
                <a:lnTo>
                  <a:pt x="0" y="0"/>
                </a:lnTo>
                <a:lnTo>
                  <a:pt x="0" y="7063166"/>
                </a:lnTo>
                <a:close/>
              </a:path>
            </a:pathLst>
          </a:custGeom>
          <a:blipFill>
            <a:blip r:embed="rId2" cstate="print">
              <a:alphaModFix amt="9999"/>
              <a:extLst>
                <a:ext uri="{96DAC541-7B7A-43D3-8B79-37D633B846F1}">
                  <asvg:svgBlip xmlns:asvg="http://schemas.microsoft.com/office/drawing/2016/SVG/main" r:embed="rId3"/>
                </a:ext>
              </a:extLst>
            </a:blip>
            <a:stretch>
              <a:fillRect/>
            </a:stretch>
          </a:blipFill>
        </p:spPr>
      </p:sp>
      <p:sp>
        <p:nvSpPr>
          <p:cNvPr id="6" name="Freeform 6"/>
          <p:cNvSpPr/>
          <p:nvPr/>
        </p:nvSpPr>
        <p:spPr>
          <a:xfrm>
            <a:off x="537673" y="2122540"/>
            <a:ext cx="1543633" cy="1020480"/>
          </a:xfrm>
          <a:custGeom>
            <a:avLst/>
            <a:gdLst/>
            <a:ahLst/>
            <a:cxnLst/>
            <a:rect l="l" t="t" r="r" b="b"/>
            <a:pathLst>
              <a:path w="1543633" h="1020480">
                <a:moveTo>
                  <a:pt x="0" y="0"/>
                </a:moveTo>
                <a:lnTo>
                  <a:pt x="1543633" y="0"/>
                </a:lnTo>
                <a:lnTo>
                  <a:pt x="1543633" y="1020481"/>
                </a:lnTo>
                <a:lnTo>
                  <a:pt x="0" y="1020481"/>
                </a:lnTo>
                <a:lnTo>
                  <a:pt x="0" y="0"/>
                </a:lnTo>
                <a:close/>
              </a:path>
            </a:pathLst>
          </a:custGeom>
          <a:blipFill>
            <a:blip r:embed="rId4" cstate="print">
              <a:extLst>
                <a:ext uri="{96DAC541-7B7A-43D3-8B79-37D633B846F1}">
                  <asvg:svgBlip xmlns:asvg="http://schemas.microsoft.com/office/drawing/2016/SVG/main" r:embed="rId5"/>
                </a:ext>
              </a:extLst>
            </a:blip>
            <a:stretch>
              <a:fillRect/>
            </a:stretch>
          </a:blipFill>
        </p:spPr>
      </p:sp>
      <p:sp>
        <p:nvSpPr>
          <p:cNvPr id="7" name="Freeform 7"/>
          <p:cNvSpPr/>
          <p:nvPr/>
        </p:nvSpPr>
        <p:spPr>
          <a:xfrm>
            <a:off x="10531669" y="4037358"/>
            <a:ext cx="7756331" cy="6249642"/>
          </a:xfrm>
          <a:custGeom>
            <a:avLst/>
            <a:gdLst/>
            <a:ahLst/>
            <a:cxnLst/>
            <a:rect l="l" t="t" r="r" b="b"/>
            <a:pathLst>
              <a:path w="7756331" h="6249642">
                <a:moveTo>
                  <a:pt x="0" y="0"/>
                </a:moveTo>
                <a:lnTo>
                  <a:pt x="7756331" y="0"/>
                </a:lnTo>
                <a:lnTo>
                  <a:pt x="7756331" y="6249642"/>
                </a:lnTo>
                <a:lnTo>
                  <a:pt x="0" y="6249642"/>
                </a:lnTo>
                <a:lnTo>
                  <a:pt x="0" y="0"/>
                </a:lnTo>
                <a:close/>
              </a:path>
            </a:pathLst>
          </a:custGeom>
          <a:blipFill>
            <a:blip r:embed="rId6" cstate="print"/>
            <a:stretch>
              <a:fillRect/>
            </a:stretch>
          </a:blipFill>
        </p:spPr>
      </p:sp>
      <p:sp>
        <p:nvSpPr>
          <p:cNvPr id="8" name="TextBox 8"/>
          <p:cNvSpPr txBox="1"/>
          <p:nvPr/>
        </p:nvSpPr>
        <p:spPr>
          <a:xfrm>
            <a:off x="2338102" y="1983176"/>
            <a:ext cx="7933088" cy="4917314"/>
          </a:xfrm>
          <a:prstGeom prst="rect">
            <a:avLst/>
          </a:prstGeom>
        </p:spPr>
        <p:txBody>
          <a:bodyPr lIns="0" tIns="0" rIns="0" bIns="0" rtlCol="0" anchor="t">
            <a:spAutoFit/>
          </a:bodyPr>
          <a:lstStyle/>
          <a:p>
            <a:pPr>
              <a:lnSpc>
                <a:spcPts val="3541"/>
              </a:lnSpc>
              <a:spcBef>
                <a:spcPct val="0"/>
              </a:spcBef>
            </a:pPr>
            <a:r>
              <a:rPr lang="en-US" sz="2529">
                <a:solidFill>
                  <a:srgbClr val="664C25"/>
                </a:solidFill>
                <a:latin typeface="Manjari"/>
              </a:rPr>
              <a:t>Operatorii / grupurile de operatori care vând produse ecologice preambalate direct consumatorului sau utilizatorului final, exclusiv cei care realizează activități de distribuție online, sunt scutiți de la obligația de înregistrare în agricultura ecologică, cu condiția de a-și declara activitatea la DAJ/DAMB pe raza județului în care își au sediul social, prin depunerea în format electronic a declarației pe propria răspundere pentru scutirea de la obligația de înregistrare în agricultura ecologică al cărei model este prevăzut în anexa nr. 9 din Ordinul MADR nr. 45/2022.</a:t>
            </a:r>
          </a:p>
        </p:txBody>
      </p:sp>
      <p:sp>
        <p:nvSpPr>
          <p:cNvPr id="9" name="Freeform 9"/>
          <p:cNvSpPr/>
          <p:nvPr/>
        </p:nvSpPr>
        <p:spPr>
          <a:xfrm rot="-10800000">
            <a:off x="4413923" y="-2995990"/>
            <a:ext cx="13874077" cy="7063166"/>
          </a:xfrm>
          <a:custGeom>
            <a:avLst/>
            <a:gdLst/>
            <a:ahLst/>
            <a:cxnLst/>
            <a:rect l="l" t="t" r="r" b="b"/>
            <a:pathLst>
              <a:path w="13874077" h="7063166">
                <a:moveTo>
                  <a:pt x="0" y="0"/>
                </a:moveTo>
                <a:lnTo>
                  <a:pt x="13874077" y="0"/>
                </a:lnTo>
                <a:lnTo>
                  <a:pt x="13874077" y="7063166"/>
                </a:lnTo>
                <a:lnTo>
                  <a:pt x="0" y="7063166"/>
                </a:lnTo>
                <a:lnTo>
                  <a:pt x="0" y="0"/>
                </a:lnTo>
                <a:close/>
              </a:path>
            </a:pathLst>
          </a:custGeom>
          <a:blipFill>
            <a:blip r:embed="rId2" cstate="print">
              <a:alphaModFix amt="9999"/>
              <a:extLst>
                <a:ext uri="{96DAC541-7B7A-43D3-8B79-37D633B846F1}">
                  <asvg:svgBlip xmlns:asvg="http://schemas.microsoft.com/office/drawing/2016/SVG/main" r:embed="rId3"/>
                </a:ext>
              </a:extLst>
            </a:blip>
            <a:stretch>
              <a:fillRect/>
            </a:stretch>
          </a:blipFill>
        </p:spPr>
      </p:sp>
      <p:sp>
        <p:nvSpPr>
          <p:cNvPr id="10" name="Freeform 10"/>
          <p:cNvSpPr/>
          <p:nvPr/>
        </p:nvSpPr>
        <p:spPr>
          <a:xfrm rot="-3881706">
            <a:off x="705887" y="7521805"/>
            <a:ext cx="2750837" cy="2085635"/>
          </a:xfrm>
          <a:custGeom>
            <a:avLst/>
            <a:gdLst/>
            <a:ahLst/>
            <a:cxnLst/>
            <a:rect l="l" t="t" r="r" b="b"/>
            <a:pathLst>
              <a:path w="2750837" h="2085635">
                <a:moveTo>
                  <a:pt x="0" y="0"/>
                </a:moveTo>
                <a:lnTo>
                  <a:pt x="2750837" y="0"/>
                </a:lnTo>
                <a:lnTo>
                  <a:pt x="2750837" y="2085634"/>
                </a:lnTo>
                <a:lnTo>
                  <a:pt x="0" y="2085634"/>
                </a:lnTo>
                <a:lnTo>
                  <a:pt x="0" y="0"/>
                </a:lnTo>
                <a:close/>
              </a:path>
            </a:pathLst>
          </a:custGeom>
          <a:blipFill>
            <a:blip r:embed="rId7" cstate="print">
              <a:extLst>
                <a:ext uri="{96DAC541-7B7A-43D3-8B79-37D633B846F1}">
                  <asvg:svgBlip xmlns:asvg="http://schemas.microsoft.com/office/drawing/2016/SVG/main" r:embed="rId8"/>
                </a:ext>
              </a:extLst>
            </a:blip>
            <a:stretch>
              <a:fillRect/>
            </a:stretch>
          </a:blipFill>
        </p:spPr>
      </p:sp>
      <p:sp>
        <p:nvSpPr>
          <p:cNvPr id="11" name="Freeform 11"/>
          <p:cNvSpPr/>
          <p:nvPr/>
        </p:nvSpPr>
        <p:spPr>
          <a:xfrm rot="-535849" flipH="1">
            <a:off x="4769687" y="7021383"/>
            <a:ext cx="2121954" cy="3086478"/>
          </a:xfrm>
          <a:custGeom>
            <a:avLst/>
            <a:gdLst/>
            <a:ahLst/>
            <a:cxnLst/>
            <a:rect l="l" t="t" r="r" b="b"/>
            <a:pathLst>
              <a:path w="2121954" h="3086478">
                <a:moveTo>
                  <a:pt x="2121954" y="0"/>
                </a:moveTo>
                <a:lnTo>
                  <a:pt x="0" y="0"/>
                </a:lnTo>
                <a:lnTo>
                  <a:pt x="0" y="3086478"/>
                </a:lnTo>
                <a:lnTo>
                  <a:pt x="2121954" y="3086478"/>
                </a:lnTo>
                <a:lnTo>
                  <a:pt x="2121954" y="0"/>
                </a:lnTo>
                <a:close/>
              </a:path>
            </a:pathLst>
          </a:custGeom>
          <a:blipFill>
            <a:blip r:embed="rId9" cstate="print"/>
            <a:stretch>
              <a:fillRect/>
            </a:stretch>
          </a:blipFill>
        </p:spPr>
      </p:sp>
      <p:sp>
        <p:nvSpPr>
          <p:cNvPr id="12" name="Freeform 12"/>
          <p:cNvSpPr/>
          <p:nvPr/>
        </p:nvSpPr>
        <p:spPr>
          <a:xfrm rot="-1527366">
            <a:off x="15722080" y="839312"/>
            <a:ext cx="995028" cy="1216145"/>
          </a:xfrm>
          <a:custGeom>
            <a:avLst/>
            <a:gdLst/>
            <a:ahLst/>
            <a:cxnLst/>
            <a:rect l="l" t="t" r="r" b="b"/>
            <a:pathLst>
              <a:path w="995028" h="1216145">
                <a:moveTo>
                  <a:pt x="0" y="0"/>
                </a:moveTo>
                <a:lnTo>
                  <a:pt x="995028" y="0"/>
                </a:lnTo>
                <a:lnTo>
                  <a:pt x="995028" y="1216145"/>
                </a:lnTo>
                <a:lnTo>
                  <a:pt x="0" y="1216145"/>
                </a:lnTo>
                <a:lnTo>
                  <a:pt x="0" y="0"/>
                </a:lnTo>
                <a:close/>
              </a:path>
            </a:pathLst>
          </a:custGeom>
          <a:blipFill>
            <a:blip r:embed="rId10" cstate="print">
              <a:extLst>
                <a:ext uri="{96DAC541-7B7A-43D3-8B79-37D633B846F1}">
                  <asvg:svgBlip xmlns:asvg="http://schemas.microsoft.com/office/drawing/2016/SVG/main" r:embed="rId11"/>
                </a:ext>
              </a:extLst>
            </a:blip>
            <a:stretch>
              <a:fillRect/>
            </a:stretch>
          </a:blipFill>
        </p:spPr>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FE5D8"/>
        </a:solidFill>
        <a:effectLst/>
      </p:bgPr>
    </p:bg>
    <p:spTree>
      <p:nvGrpSpPr>
        <p:cNvPr id="1" name=""/>
        <p:cNvGrpSpPr/>
        <p:nvPr/>
      </p:nvGrpSpPr>
      <p:grpSpPr>
        <a:xfrm>
          <a:off x="0" y="0"/>
          <a:ext cx="0" cy="0"/>
          <a:chOff x="0" y="0"/>
          <a:chExt cx="0" cy="0"/>
        </a:xfrm>
      </p:grpSpPr>
      <p:sp>
        <p:nvSpPr>
          <p:cNvPr id="2" name="Freeform 2"/>
          <p:cNvSpPr/>
          <p:nvPr/>
        </p:nvSpPr>
        <p:spPr>
          <a:xfrm rot="-10800000">
            <a:off x="-408370" y="33645"/>
            <a:ext cx="7710050" cy="3925116"/>
          </a:xfrm>
          <a:custGeom>
            <a:avLst/>
            <a:gdLst/>
            <a:ahLst/>
            <a:cxnLst/>
            <a:rect l="l" t="t" r="r" b="b"/>
            <a:pathLst>
              <a:path w="7710050" h="3925116">
                <a:moveTo>
                  <a:pt x="0" y="0"/>
                </a:moveTo>
                <a:lnTo>
                  <a:pt x="7710050" y="0"/>
                </a:lnTo>
                <a:lnTo>
                  <a:pt x="7710050" y="3925116"/>
                </a:lnTo>
                <a:lnTo>
                  <a:pt x="0" y="3925116"/>
                </a:lnTo>
                <a:lnTo>
                  <a:pt x="0" y="0"/>
                </a:lnTo>
                <a:close/>
              </a:path>
            </a:pathLst>
          </a:custGeom>
          <a:blipFill>
            <a:blip r:embed="rId2" cstate="print">
              <a:alphaModFix amt="9999"/>
              <a:extLst>
                <a:ext uri="{96DAC541-7B7A-43D3-8B79-37D633B846F1}">
                  <asvg:svgBlip xmlns:asvg="http://schemas.microsoft.com/office/drawing/2016/SVG/main" r:embed="rId3"/>
                </a:ext>
              </a:extLst>
            </a:blip>
            <a:stretch>
              <a:fillRect/>
            </a:stretch>
          </a:blipFill>
        </p:spPr>
      </p:sp>
      <p:sp>
        <p:nvSpPr>
          <p:cNvPr id="3" name="Freeform 3"/>
          <p:cNvSpPr/>
          <p:nvPr/>
        </p:nvSpPr>
        <p:spPr>
          <a:xfrm rot="-10800000" flipV="1">
            <a:off x="0" y="5153947"/>
            <a:ext cx="9450680" cy="4811255"/>
          </a:xfrm>
          <a:custGeom>
            <a:avLst/>
            <a:gdLst/>
            <a:ahLst/>
            <a:cxnLst/>
            <a:rect l="l" t="t" r="r" b="b"/>
            <a:pathLst>
              <a:path w="9450680" h="4811255">
                <a:moveTo>
                  <a:pt x="0" y="4811255"/>
                </a:moveTo>
                <a:lnTo>
                  <a:pt x="9450680" y="4811255"/>
                </a:lnTo>
                <a:lnTo>
                  <a:pt x="9450680" y="0"/>
                </a:lnTo>
                <a:lnTo>
                  <a:pt x="0" y="0"/>
                </a:lnTo>
                <a:lnTo>
                  <a:pt x="0" y="4811255"/>
                </a:lnTo>
                <a:close/>
              </a:path>
            </a:pathLst>
          </a:custGeom>
          <a:blipFill>
            <a:blip r:embed="rId2" cstate="print">
              <a:alphaModFix amt="9999"/>
              <a:extLst>
                <a:ext uri="{96DAC541-7B7A-43D3-8B79-37D633B846F1}">
                  <asvg:svgBlip xmlns:asvg="http://schemas.microsoft.com/office/drawing/2016/SVG/main" r:embed="rId3"/>
                </a:ext>
              </a:extLst>
            </a:blip>
            <a:stretch>
              <a:fillRect/>
            </a:stretch>
          </a:blipFill>
        </p:spPr>
      </p:sp>
      <p:grpSp>
        <p:nvGrpSpPr>
          <p:cNvPr id="4" name="Group 4"/>
          <p:cNvGrpSpPr/>
          <p:nvPr/>
        </p:nvGrpSpPr>
        <p:grpSpPr>
          <a:xfrm>
            <a:off x="8392964" y="1900315"/>
            <a:ext cx="1583027" cy="1396254"/>
            <a:chOff x="0" y="0"/>
            <a:chExt cx="921526" cy="812800"/>
          </a:xfrm>
        </p:grpSpPr>
        <p:sp>
          <p:nvSpPr>
            <p:cNvPr id="5" name="Freeform 5"/>
            <p:cNvSpPr/>
            <p:nvPr/>
          </p:nvSpPr>
          <p:spPr>
            <a:xfrm>
              <a:off x="0" y="0"/>
              <a:ext cx="921526" cy="812800"/>
            </a:xfrm>
            <a:custGeom>
              <a:avLst/>
              <a:gdLst/>
              <a:ahLst/>
              <a:cxnLst/>
              <a:rect l="l" t="t" r="r" b="b"/>
              <a:pathLst>
                <a:path w="921526" h="812800">
                  <a:moveTo>
                    <a:pt x="460763" y="0"/>
                  </a:moveTo>
                  <a:cubicBezTo>
                    <a:pt x="206291" y="0"/>
                    <a:pt x="0" y="181951"/>
                    <a:pt x="0" y="406400"/>
                  </a:cubicBezTo>
                  <a:cubicBezTo>
                    <a:pt x="0" y="630849"/>
                    <a:pt x="206291" y="812800"/>
                    <a:pt x="460763" y="812800"/>
                  </a:cubicBezTo>
                  <a:cubicBezTo>
                    <a:pt x="715235" y="812800"/>
                    <a:pt x="921526" y="630849"/>
                    <a:pt x="921526" y="406400"/>
                  </a:cubicBezTo>
                  <a:cubicBezTo>
                    <a:pt x="921526" y="181951"/>
                    <a:pt x="715235" y="0"/>
                    <a:pt x="460763" y="0"/>
                  </a:cubicBezTo>
                  <a:close/>
                </a:path>
              </a:pathLst>
            </a:custGeom>
            <a:solidFill>
              <a:srgbClr val="FFFFFF"/>
            </a:solidFill>
          </p:spPr>
        </p:sp>
        <p:sp>
          <p:nvSpPr>
            <p:cNvPr id="6" name="TextBox 6"/>
            <p:cNvSpPr txBox="1"/>
            <p:nvPr/>
          </p:nvSpPr>
          <p:spPr>
            <a:xfrm>
              <a:off x="86393" y="47625"/>
              <a:ext cx="748740" cy="688975"/>
            </a:xfrm>
            <a:prstGeom prst="rect">
              <a:avLst/>
            </a:prstGeom>
          </p:spPr>
          <p:txBody>
            <a:bodyPr lIns="50800" tIns="50800" rIns="50800" bIns="50800" rtlCol="0" anchor="ctr"/>
            <a:lstStyle/>
            <a:p>
              <a:pPr algn="ctr">
                <a:lnSpc>
                  <a:spcPts val="1960"/>
                </a:lnSpc>
              </a:pPr>
              <a:endParaRPr/>
            </a:p>
          </p:txBody>
        </p:sp>
      </p:grpSp>
      <p:sp>
        <p:nvSpPr>
          <p:cNvPr id="7" name="Freeform 7"/>
          <p:cNvSpPr/>
          <p:nvPr/>
        </p:nvSpPr>
        <p:spPr>
          <a:xfrm rot="-1527366">
            <a:off x="16761786" y="625252"/>
            <a:ext cx="995028" cy="1216145"/>
          </a:xfrm>
          <a:custGeom>
            <a:avLst/>
            <a:gdLst/>
            <a:ahLst/>
            <a:cxnLst/>
            <a:rect l="l" t="t" r="r" b="b"/>
            <a:pathLst>
              <a:path w="995028" h="1216145">
                <a:moveTo>
                  <a:pt x="0" y="0"/>
                </a:moveTo>
                <a:lnTo>
                  <a:pt x="995028" y="0"/>
                </a:lnTo>
                <a:lnTo>
                  <a:pt x="995028" y="1216145"/>
                </a:lnTo>
                <a:lnTo>
                  <a:pt x="0" y="1216145"/>
                </a:lnTo>
                <a:lnTo>
                  <a:pt x="0" y="0"/>
                </a:lnTo>
                <a:close/>
              </a:path>
            </a:pathLst>
          </a:custGeom>
          <a:blipFill>
            <a:blip r:embed="rId4" cstate="print">
              <a:extLst>
                <a:ext uri="{96DAC541-7B7A-43D3-8B79-37D633B846F1}">
                  <asvg:svgBlip xmlns:asvg="http://schemas.microsoft.com/office/drawing/2016/SVG/main" r:embed="rId5"/>
                </a:ext>
              </a:extLst>
            </a:blip>
            <a:stretch>
              <a:fillRect/>
            </a:stretch>
          </a:blipFill>
        </p:spPr>
      </p:sp>
      <p:sp>
        <p:nvSpPr>
          <p:cNvPr id="8" name="Freeform 8"/>
          <p:cNvSpPr/>
          <p:nvPr/>
        </p:nvSpPr>
        <p:spPr>
          <a:xfrm>
            <a:off x="8748279" y="2184105"/>
            <a:ext cx="978050" cy="828675"/>
          </a:xfrm>
          <a:custGeom>
            <a:avLst/>
            <a:gdLst/>
            <a:ahLst/>
            <a:cxnLst/>
            <a:rect l="l" t="t" r="r" b="b"/>
            <a:pathLst>
              <a:path w="978050" h="828675">
                <a:moveTo>
                  <a:pt x="0" y="0"/>
                </a:moveTo>
                <a:lnTo>
                  <a:pt x="978050" y="0"/>
                </a:lnTo>
                <a:lnTo>
                  <a:pt x="978050" y="828675"/>
                </a:lnTo>
                <a:lnTo>
                  <a:pt x="0" y="828675"/>
                </a:lnTo>
                <a:lnTo>
                  <a:pt x="0" y="0"/>
                </a:lnTo>
                <a:close/>
              </a:path>
            </a:pathLst>
          </a:custGeom>
          <a:blipFill>
            <a:blip r:embed="rId6" cstate="print">
              <a:extLst>
                <a:ext uri="{96DAC541-7B7A-43D3-8B79-37D633B846F1}">
                  <asvg:svgBlip xmlns:asvg="http://schemas.microsoft.com/office/drawing/2016/SVG/main" r:embed="rId7"/>
                </a:ext>
              </a:extLst>
            </a:blip>
            <a:stretch>
              <a:fillRect/>
            </a:stretch>
          </a:blipFill>
        </p:spPr>
      </p:sp>
      <p:sp>
        <p:nvSpPr>
          <p:cNvPr id="9" name="Freeform 9"/>
          <p:cNvSpPr/>
          <p:nvPr/>
        </p:nvSpPr>
        <p:spPr>
          <a:xfrm rot="-2233857">
            <a:off x="16637163" y="3956608"/>
            <a:ext cx="906813" cy="964694"/>
          </a:xfrm>
          <a:custGeom>
            <a:avLst/>
            <a:gdLst/>
            <a:ahLst/>
            <a:cxnLst/>
            <a:rect l="l" t="t" r="r" b="b"/>
            <a:pathLst>
              <a:path w="906813" h="964694">
                <a:moveTo>
                  <a:pt x="0" y="0"/>
                </a:moveTo>
                <a:lnTo>
                  <a:pt x="906812" y="0"/>
                </a:lnTo>
                <a:lnTo>
                  <a:pt x="906812" y="964694"/>
                </a:lnTo>
                <a:lnTo>
                  <a:pt x="0" y="964694"/>
                </a:lnTo>
                <a:lnTo>
                  <a:pt x="0" y="0"/>
                </a:lnTo>
                <a:close/>
              </a:path>
            </a:pathLst>
          </a:custGeom>
          <a:blipFill>
            <a:blip r:embed="rId8" cstate="print">
              <a:extLst>
                <a:ext uri="{96DAC541-7B7A-43D3-8B79-37D633B846F1}">
                  <asvg:svgBlip xmlns:asvg="http://schemas.microsoft.com/office/drawing/2016/SVG/main" r:embed="rId9"/>
                </a:ext>
              </a:extLst>
            </a:blip>
            <a:stretch>
              <a:fillRect/>
            </a:stretch>
          </a:blipFill>
        </p:spPr>
      </p:sp>
      <p:sp>
        <p:nvSpPr>
          <p:cNvPr id="10" name="Freeform 10"/>
          <p:cNvSpPr/>
          <p:nvPr/>
        </p:nvSpPr>
        <p:spPr>
          <a:xfrm flipV="1">
            <a:off x="9975991" y="5910961"/>
            <a:ext cx="8138993" cy="4143488"/>
          </a:xfrm>
          <a:custGeom>
            <a:avLst/>
            <a:gdLst/>
            <a:ahLst/>
            <a:cxnLst/>
            <a:rect l="l" t="t" r="r" b="b"/>
            <a:pathLst>
              <a:path w="8138993" h="4143488">
                <a:moveTo>
                  <a:pt x="0" y="4143488"/>
                </a:moveTo>
                <a:lnTo>
                  <a:pt x="8138993" y="4143488"/>
                </a:lnTo>
                <a:lnTo>
                  <a:pt x="8138993" y="0"/>
                </a:lnTo>
                <a:lnTo>
                  <a:pt x="0" y="0"/>
                </a:lnTo>
                <a:lnTo>
                  <a:pt x="0" y="4143488"/>
                </a:lnTo>
                <a:close/>
              </a:path>
            </a:pathLst>
          </a:custGeom>
          <a:blipFill>
            <a:blip r:embed="rId2" cstate="print">
              <a:alphaModFix amt="9999"/>
              <a:extLst>
                <a:ext uri="{96DAC541-7B7A-43D3-8B79-37D633B846F1}">
                  <asvg:svgBlip xmlns:asvg="http://schemas.microsoft.com/office/drawing/2016/SVG/main" r:embed="rId3"/>
                </a:ext>
              </a:extLst>
            </a:blip>
            <a:stretch>
              <a:fillRect/>
            </a:stretch>
          </a:blipFill>
        </p:spPr>
      </p:sp>
      <p:sp>
        <p:nvSpPr>
          <p:cNvPr id="11" name="TextBox 11"/>
          <p:cNvSpPr txBox="1"/>
          <p:nvPr/>
        </p:nvSpPr>
        <p:spPr>
          <a:xfrm>
            <a:off x="10149007" y="1958103"/>
            <a:ext cx="6465483" cy="3105717"/>
          </a:xfrm>
          <a:prstGeom prst="rect">
            <a:avLst/>
          </a:prstGeom>
        </p:spPr>
        <p:txBody>
          <a:bodyPr lIns="0" tIns="0" rIns="0" bIns="0" rtlCol="0" anchor="t">
            <a:spAutoFit/>
          </a:bodyPr>
          <a:lstStyle/>
          <a:p>
            <a:pPr>
              <a:lnSpc>
                <a:spcPts val="2628"/>
              </a:lnSpc>
            </a:pPr>
            <a:r>
              <a:rPr lang="en-US" sz="1877">
                <a:solidFill>
                  <a:srgbClr val="664C25"/>
                </a:solidFill>
                <a:latin typeface="Open Sans"/>
              </a:rPr>
              <a:t>Fişele de înregistrare, după aprobare, se restituite în original operatorilor/grupurilor de operatori în cauză, o copie se păstrează la DAJ/DAMB, iar o copie, în format electronic, se transmite de către DAJ/DAMB organismului de control cu care operatorul/grupul de operatori are încheiat contract, în termen de maximum 10 zile lucrătoare de la data aprobării acestora.</a:t>
            </a:r>
          </a:p>
          <a:p>
            <a:pPr>
              <a:lnSpc>
                <a:spcPts val="2628"/>
              </a:lnSpc>
            </a:pPr>
            <a:endParaRPr/>
          </a:p>
          <a:p>
            <a:pPr>
              <a:lnSpc>
                <a:spcPts val="3608"/>
              </a:lnSpc>
              <a:spcBef>
                <a:spcPct val="0"/>
              </a:spcBef>
            </a:pPr>
            <a:endParaRPr/>
          </a:p>
        </p:txBody>
      </p:sp>
      <p:sp>
        <p:nvSpPr>
          <p:cNvPr id="12" name="TextBox 12"/>
          <p:cNvSpPr txBox="1"/>
          <p:nvPr/>
        </p:nvSpPr>
        <p:spPr>
          <a:xfrm>
            <a:off x="9726329" y="928993"/>
            <a:ext cx="2216486" cy="704622"/>
          </a:xfrm>
          <a:prstGeom prst="rect">
            <a:avLst/>
          </a:prstGeom>
        </p:spPr>
        <p:txBody>
          <a:bodyPr lIns="0" tIns="0" rIns="0" bIns="0" rtlCol="0" anchor="t">
            <a:spAutoFit/>
          </a:bodyPr>
          <a:lstStyle/>
          <a:p>
            <a:pPr>
              <a:lnSpc>
                <a:spcPts val="5787"/>
              </a:lnSpc>
              <a:spcBef>
                <a:spcPct val="0"/>
              </a:spcBef>
            </a:pPr>
            <a:r>
              <a:rPr lang="en-US" sz="4133">
                <a:solidFill>
                  <a:srgbClr val="664C25"/>
                </a:solidFill>
                <a:latin typeface="Fredoka Bold"/>
              </a:rPr>
              <a:t>Pasul III:</a:t>
            </a:r>
          </a:p>
        </p:txBody>
      </p:sp>
      <p:sp>
        <p:nvSpPr>
          <p:cNvPr id="13" name="TextBox 13"/>
          <p:cNvSpPr txBox="1"/>
          <p:nvPr/>
        </p:nvSpPr>
        <p:spPr>
          <a:xfrm>
            <a:off x="9337635" y="5325925"/>
            <a:ext cx="8068659" cy="1772217"/>
          </a:xfrm>
          <a:prstGeom prst="rect">
            <a:avLst/>
          </a:prstGeom>
        </p:spPr>
        <p:txBody>
          <a:bodyPr lIns="0" tIns="0" rIns="0" bIns="0" rtlCol="0" anchor="t">
            <a:spAutoFit/>
          </a:bodyPr>
          <a:lstStyle/>
          <a:p>
            <a:pPr>
              <a:lnSpc>
                <a:spcPts val="2628"/>
              </a:lnSpc>
            </a:pPr>
            <a:r>
              <a:rPr lang="en-US" sz="1877">
                <a:solidFill>
                  <a:srgbClr val="664C25"/>
                </a:solidFill>
                <a:latin typeface="Open Sans"/>
              </a:rPr>
              <a:t>În fiecare an, până pe data de </a:t>
            </a:r>
            <a:r>
              <a:rPr lang="en-US" sz="1877">
                <a:solidFill>
                  <a:srgbClr val="664C25"/>
                </a:solidFill>
                <a:latin typeface="Open Sans Bold"/>
              </a:rPr>
              <a:t>16 mai</a:t>
            </a:r>
            <a:r>
              <a:rPr lang="en-US" sz="1877">
                <a:solidFill>
                  <a:srgbClr val="664C25"/>
                </a:solidFill>
                <a:latin typeface="Open Sans"/>
              </a:rPr>
              <a:t> inclusiv, operatorii/grupurile de operatori care desfăşoară activitatea de producţie au obligaţia de a-şi înregistra activitatea la Direcţiile pentru agricultură judeţene şi a municipiului Bucureşti, denumite în continuare DAJ/DAMB.</a:t>
            </a:r>
          </a:p>
          <a:p>
            <a:pPr>
              <a:lnSpc>
                <a:spcPts val="3608"/>
              </a:lnSpc>
              <a:spcBef>
                <a:spcPct val="0"/>
              </a:spcBef>
            </a:pPr>
            <a:endParaRPr/>
          </a:p>
        </p:txBody>
      </p:sp>
      <p:sp>
        <p:nvSpPr>
          <p:cNvPr id="14" name="Freeform 14"/>
          <p:cNvSpPr/>
          <p:nvPr/>
        </p:nvSpPr>
        <p:spPr>
          <a:xfrm>
            <a:off x="7706985" y="5435963"/>
            <a:ext cx="1437015" cy="949996"/>
          </a:xfrm>
          <a:custGeom>
            <a:avLst/>
            <a:gdLst/>
            <a:ahLst/>
            <a:cxnLst/>
            <a:rect l="l" t="t" r="r" b="b"/>
            <a:pathLst>
              <a:path w="1437015" h="949996">
                <a:moveTo>
                  <a:pt x="0" y="0"/>
                </a:moveTo>
                <a:lnTo>
                  <a:pt x="1437015" y="0"/>
                </a:lnTo>
                <a:lnTo>
                  <a:pt x="1437015" y="949996"/>
                </a:lnTo>
                <a:lnTo>
                  <a:pt x="0" y="949996"/>
                </a:lnTo>
                <a:lnTo>
                  <a:pt x="0" y="0"/>
                </a:lnTo>
                <a:close/>
              </a:path>
            </a:pathLst>
          </a:custGeom>
          <a:blipFill>
            <a:blip r:embed="rId10" cstate="print">
              <a:extLst>
                <a:ext uri="{96DAC541-7B7A-43D3-8B79-37D633B846F1}">
                  <asvg:svgBlip xmlns:asvg="http://schemas.microsoft.com/office/drawing/2016/SVG/main" r:embed="rId11"/>
                </a:ext>
              </a:extLst>
            </a:blip>
            <a:stretch>
              <a:fillRect/>
            </a:stretch>
          </a:blipFill>
        </p:spPr>
      </p:sp>
      <p:sp>
        <p:nvSpPr>
          <p:cNvPr id="15" name="TextBox 15"/>
          <p:cNvSpPr txBox="1"/>
          <p:nvPr/>
        </p:nvSpPr>
        <p:spPr>
          <a:xfrm>
            <a:off x="9337635" y="7322059"/>
            <a:ext cx="8068659" cy="2105592"/>
          </a:xfrm>
          <a:prstGeom prst="rect">
            <a:avLst/>
          </a:prstGeom>
        </p:spPr>
        <p:txBody>
          <a:bodyPr lIns="0" tIns="0" rIns="0" bIns="0" rtlCol="0" anchor="t">
            <a:spAutoFit/>
          </a:bodyPr>
          <a:lstStyle/>
          <a:p>
            <a:pPr>
              <a:lnSpc>
                <a:spcPts val="2628"/>
              </a:lnSpc>
            </a:pPr>
            <a:r>
              <a:rPr lang="en-US" sz="1877">
                <a:solidFill>
                  <a:srgbClr val="664C25"/>
                </a:solidFill>
                <a:latin typeface="Open Sans"/>
              </a:rPr>
              <a:t>Operatorii / grupurile de operatori, care desfășoară activitatea de producție și care nu și-au înregistrat activitatea de producție până la data limită (16 mai inclusiv) își pot înregistra activitatea de producție până cel târziu la data de 15 noiembrie inclusiv, cu reînceperea perioadei de conversie, anul I. </a:t>
            </a:r>
          </a:p>
          <a:p>
            <a:pPr>
              <a:lnSpc>
                <a:spcPts val="3608"/>
              </a:lnSpc>
              <a:spcBef>
                <a:spcPct val="0"/>
              </a:spcBef>
            </a:pPr>
            <a:endParaRPr/>
          </a:p>
        </p:txBody>
      </p:sp>
      <p:sp>
        <p:nvSpPr>
          <p:cNvPr id="16" name="Freeform 16"/>
          <p:cNvSpPr/>
          <p:nvPr/>
        </p:nvSpPr>
        <p:spPr>
          <a:xfrm>
            <a:off x="7674456" y="7443909"/>
            <a:ext cx="1437015" cy="949996"/>
          </a:xfrm>
          <a:custGeom>
            <a:avLst/>
            <a:gdLst/>
            <a:ahLst/>
            <a:cxnLst/>
            <a:rect l="l" t="t" r="r" b="b"/>
            <a:pathLst>
              <a:path w="1437015" h="949996">
                <a:moveTo>
                  <a:pt x="0" y="0"/>
                </a:moveTo>
                <a:lnTo>
                  <a:pt x="1437015" y="0"/>
                </a:lnTo>
                <a:lnTo>
                  <a:pt x="1437015" y="949996"/>
                </a:lnTo>
                <a:lnTo>
                  <a:pt x="0" y="949996"/>
                </a:lnTo>
                <a:lnTo>
                  <a:pt x="0" y="0"/>
                </a:lnTo>
                <a:close/>
              </a:path>
            </a:pathLst>
          </a:custGeom>
          <a:blipFill>
            <a:blip r:embed="rId10" cstate="print">
              <a:extLst>
                <a:ext uri="{96DAC541-7B7A-43D3-8B79-37D633B846F1}">
                  <asvg:svgBlip xmlns:asvg="http://schemas.microsoft.com/office/drawing/2016/SVG/main" r:embed="rId11"/>
                </a:ext>
              </a:extLst>
            </a:blip>
            <a:stretch>
              <a:fillRect/>
            </a:stretch>
          </a:blipFill>
        </p:spPr>
      </p:sp>
      <p:sp>
        <p:nvSpPr>
          <p:cNvPr id="17" name="Freeform 17"/>
          <p:cNvSpPr/>
          <p:nvPr/>
        </p:nvSpPr>
        <p:spPr>
          <a:xfrm rot="-2700000">
            <a:off x="27947" y="713028"/>
            <a:ext cx="2189482" cy="1787414"/>
          </a:xfrm>
          <a:custGeom>
            <a:avLst/>
            <a:gdLst/>
            <a:ahLst/>
            <a:cxnLst/>
            <a:rect l="l" t="t" r="r" b="b"/>
            <a:pathLst>
              <a:path w="2189482" h="1787414">
                <a:moveTo>
                  <a:pt x="0" y="0"/>
                </a:moveTo>
                <a:lnTo>
                  <a:pt x="2189482" y="0"/>
                </a:lnTo>
                <a:lnTo>
                  <a:pt x="2189482" y="1787414"/>
                </a:lnTo>
                <a:lnTo>
                  <a:pt x="0" y="1787414"/>
                </a:lnTo>
                <a:lnTo>
                  <a:pt x="0" y="0"/>
                </a:lnTo>
                <a:close/>
              </a:path>
            </a:pathLst>
          </a:custGeom>
          <a:blipFill>
            <a:blip r:embed="rId12" cstate="print">
              <a:extLst>
                <a:ext uri="{96DAC541-7B7A-43D3-8B79-37D633B846F1}">
                  <asvg:svgBlip xmlns:asvg="http://schemas.microsoft.com/office/drawing/2016/SVG/main" r:embed="rId13"/>
                </a:ext>
              </a:extLst>
            </a:blip>
            <a:stretch>
              <a:fillRect/>
            </a:stretch>
          </a:blipFill>
        </p:spPr>
      </p:sp>
      <p:sp>
        <p:nvSpPr>
          <p:cNvPr id="18" name="Freeform 18"/>
          <p:cNvSpPr/>
          <p:nvPr/>
        </p:nvSpPr>
        <p:spPr>
          <a:xfrm rot="955103">
            <a:off x="-478229" y="8144394"/>
            <a:ext cx="2169117" cy="1881216"/>
          </a:xfrm>
          <a:custGeom>
            <a:avLst/>
            <a:gdLst/>
            <a:ahLst/>
            <a:cxnLst/>
            <a:rect l="l" t="t" r="r" b="b"/>
            <a:pathLst>
              <a:path w="2169117" h="1881216">
                <a:moveTo>
                  <a:pt x="0" y="0"/>
                </a:moveTo>
                <a:lnTo>
                  <a:pt x="2169117" y="0"/>
                </a:lnTo>
                <a:lnTo>
                  <a:pt x="2169117" y="1881216"/>
                </a:lnTo>
                <a:lnTo>
                  <a:pt x="0" y="1881216"/>
                </a:lnTo>
                <a:lnTo>
                  <a:pt x="0" y="0"/>
                </a:lnTo>
                <a:close/>
              </a:path>
            </a:pathLst>
          </a:custGeom>
          <a:blipFill>
            <a:blip r:embed="rId14" cstate="print">
              <a:extLst>
                <a:ext uri="{96DAC541-7B7A-43D3-8B79-37D633B846F1}">
                  <asvg:svgBlip xmlns:asvg="http://schemas.microsoft.com/office/drawing/2016/SVG/main" r:embed="rId15"/>
                </a:ext>
              </a:extLst>
            </a:blip>
            <a:stretch>
              <a:fillRect/>
            </a:stretch>
          </a:blipFill>
        </p:spPr>
      </p:sp>
      <p:sp>
        <p:nvSpPr>
          <p:cNvPr id="19" name="Freeform 19"/>
          <p:cNvSpPr/>
          <p:nvPr/>
        </p:nvSpPr>
        <p:spPr>
          <a:xfrm>
            <a:off x="951371" y="2279171"/>
            <a:ext cx="6496921" cy="6482071"/>
          </a:xfrm>
          <a:custGeom>
            <a:avLst/>
            <a:gdLst/>
            <a:ahLst/>
            <a:cxnLst/>
            <a:rect l="l" t="t" r="r" b="b"/>
            <a:pathLst>
              <a:path w="6496921" h="6482071">
                <a:moveTo>
                  <a:pt x="0" y="0"/>
                </a:moveTo>
                <a:lnTo>
                  <a:pt x="6496921" y="0"/>
                </a:lnTo>
                <a:lnTo>
                  <a:pt x="6496921" y="6482071"/>
                </a:lnTo>
                <a:lnTo>
                  <a:pt x="0" y="6482071"/>
                </a:lnTo>
                <a:lnTo>
                  <a:pt x="0" y="0"/>
                </a:lnTo>
                <a:close/>
              </a:path>
            </a:pathLst>
          </a:custGeom>
          <a:blipFill>
            <a:blip r:embed="rId16" cstate="print"/>
            <a:stretch>
              <a:fillRect/>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TotalTime>
  <Words>2693</Words>
  <Application>Microsoft Office PowerPoint</Application>
  <PresentationFormat>Custom</PresentationFormat>
  <Paragraphs>121</Paragraphs>
  <Slides>23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Manjari</vt:lpstr>
      <vt:lpstr>Fredoka Bold</vt:lpstr>
      <vt:lpstr>Arial</vt:lpstr>
      <vt:lpstr>Open Sans</vt:lpstr>
      <vt:lpstr>Open Sans Bold</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Brown Orange Creative Fun Illustration Sustainable Food Business Presentation</dc:title>
  <dc:creator>Viorel Morarescu</dc:creator>
  <cp:lastModifiedBy>User</cp:lastModifiedBy>
  <cp:revision>1</cp:revision>
  <dcterms:created xsi:type="dcterms:W3CDTF">2006-08-16T00:00:00Z</dcterms:created>
  <dcterms:modified xsi:type="dcterms:W3CDTF">2024-03-26T09:36:23Z</dcterms:modified>
  <dc:identifier>DAF7c2evqVQ</dc:identifier>
</cp:coreProperties>
</file>