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anjari" panose="020B0604020202020204" charset="0"/>
      <p:regular r:id="rId29"/>
    </p:embeddedFont>
    <p:embeddedFont>
      <p:font typeface="Open Sans" panose="020B0606030504020204" pitchFamily="34" charset="0"/>
      <p:regular r:id="rId30"/>
      <p:bold r:id="rId31"/>
      <p:italic r:id="rId32"/>
      <p:boldItalic r:id="rId33"/>
    </p:embeddedFont>
    <p:embeddedFont>
      <p:font typeface="Open Sans Bold" panose="020B0806030504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22" autoAdjust="0"/>
  </p:normalViewPr>
  <p:slideViewPr>
    <p:cSldViewPr>
      <p:cViewPr varScale="1">
        <p:scale>
          <a:sx n="52" d="100"/>
          <a:sy n="52" d="100"/>
        </p:scale>
        <p:origin x="43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26-Mar-24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svg"/><Relationship Id="rId5" Type="http://schemas.openxmlformats.org/officeDocument/2006/relationships/image" Target="../media/image28.sv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49.svg"/><Relationship Id="rId12" Type="http://schemas.openxmlformats.org/officeDocument/2006/relationships/image" Target="../media/image3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52.jpeg"/><Relationship Id="rId4" Type="http://schemas.openxmlformats.org/officeDocument/2006/relationships/image" Target="../media/image19.png"/><Relationship Id="rId9" Type="http://schemas.openxmlformats.org/officeDocument/2006/relationships/image" Target="../media/image51.jpeg"/><Relationship Id="rId1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7.svg"/><Relationship Id="rId7" Type="http://schemas.openxmlformats.org/officeDocument/2006/relationships/image" Target="../media/image1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0.svg"/><Relationship Id="rId10" Type="http://schemas.openxmlformats.org/officeDocument/2006/relationships/image" Target="../media/image64.png"/><Relationship Id="rId4" Type="http://schemas.openxmlformats.org/officeDocument/2006/relationships/image" Target="../media/image19.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7.svg"/><Relationship Id="rId7"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3.svg"/><Relationship Id="rId7"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svg"/><Relationship Id="rId1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5.svg"/><Relationship Id="rId12" Type="http://schemas.openxmlformats.org/officeDocument/2006/relationships/image" Target="../media/image1.png"/><Relationship Id="rId17"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svg"/><Relationship Id="rId5" Type="http://schemas.openxmlformats.org/officeDocument/2006/relationships/image" Target="../media/image28.svg"/><Relationship Id="rId15" Type="http://schemas.openxmlformats.org/officeDocument/2006/relationships/image" Target="../media/image74.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71.svg"/><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0.sv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29.png"/><Relationship Id="rId12"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18.svg"/><Relationship Id="rId4" Type="http://schemas.openxmlformats.org/officeDocument/2006/relationships/image" Target="../media/image26.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0.svg"/><Relationship Id="rId7"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8.svg"/><Relationship Id="rId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svg"/><Relationship Id="rId3" Type="http://schemas.openxmlformats.org/officeDocument/2006/relationships/image" Target="../media/image20.svg"/><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image" Target="../media/image19.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3.svg"/><Relationship Id="rId5" Type="http://schemas.openxmlformats.org/officeDocument/2006/relationships/image" Target="../media/image28.svg"/><Relationship Id="rId1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5.sv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grpSp>
        <p:nvGrpSpPr>
          <p:cNvPr id="2" name="Group 2"/>
          <p:cNvGrpSpPr/>
          <p:nvPr/>
        </p:nvGrpSpPr>
        <p:grpSpPr>
          <a:xfrm>
            <a:off x="11547074" y="-595597"/>
            <a:ext cx="9421568" cy="942156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flipH="1">
            <a:off x="17259300" y="7200900"/>
            <a:ext cx="4744528" cy="4114800"/>
          </a:xfrm>
          <a:custGeom>
            <a:avLst/>
            <a:gdLst/>
            <a:ahLst/>
            <a:cxnLst/>
            <a:rect l="l" t="t" r="r" b="b"/>
            <a:pathLst>
              <a:path w="4744528" h="4114800">
                <a:moveTo>
                  <a:pt x="4744528" y="0"/>
                </a:moveTo>
                <a:lnTo>
                  <a:pt x="0" y="0"/>
                </a:lnTo>
                <a:lnTo>
                  <a:pt x="0" y="4114800"/>
                </a:lnTo>
                <a:lnTo>
                  <a:pt x="4744528" y="4114800"/>
                </a:lnTo>
                <a:lnTo>
                  <a:pt x="4744528"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Freeform 6"/>
          <p:cNvSpPr/>
          <p:nvPr/>
        </p:nvSpPr>
        <p:spPr>
          <a:xfrm>
            <a:off x="11821089" y="-3496188"/>
            <a:ext cx="8027890" cy="11676930"/>
          </a:xfrm>
          <a:custGeom>
            <a:avLst/>
            <a:gdLst/>
            <a:ahLst/>
            <a:cxnLst/>
            <a:rect l="l" t="t" r="r" b="b"/>
            <a:pathLst>
              <a:path w="8027890" h="11676930">
                <a:moveTo>
                  <a:pt x="0" y="0"/>
                </a:moveTo>
                <a:lnTo>
                  <a:pt x="8027890" y="0"/>
                </a:lnTo>
                <a:lnTo>
                  <a:pt x="8027890" y="11676930"/>
                </a:lnTo>
                <a:lnTo>
                  <a:pt x="0" y="11676930"/>
                </a:lnTo>
                <a:lnTo>
                  <a:pt x="0" y="0"/>
                </a:lnTo>
                <a:close/>
              </a:path>
            </a:pathLst>
          </a:custGeom>
          <a:blipFill>
            <a:blip r:embed="rId4" cstate="print"/>
            <a:stretch>
              <a:fillRect/>
            </a:stretch>
          </a:blipFill>
        </p:spPr>
      </p:sp>
      <p:sp>
        <p:nvSpPr>
          <p:cNvPr id="7" name="Freeform 7"/>
          <p:cNvSpPr/>
          <p:nvPr/>
        </p:nvSpPr>
        <p:spPr>
          <a:xfrm>
            <a:off x="9449295" y="6576791"/>
            <a:ext cx="4609246" cy="4114800"/>
          </a:xfrm>
          <a:custGeom>
            <a:avLst/>
            <a:gdLst/>
            <a:ahLst/>
            <a:cxnLst/>
            <a:rect l="l" t="t" r="r" b="b"/>
            <a:pathLst>
              <a:path w="4609246" h="4114800">
                <a:moveTo>
                  <a:pt x="0" y="0"/>
                </a:moveTo>
                <a:lnTo>
                  <a:pt x="4609246" y="0"/>
                </a:lnTo>
                <a:lnTo>
                  <a:pt x="4609246" y="4114800"/>
                </a:lnTo>
                <a:lnTo>
                  <a:pt x="0" y="4114800"/>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8" name="Freeform 8"/>
          <p:cNvSpPr/>
          <p:nvPr/>
        </p:nvSpPr>
        <p:spPr>
          <a:xfrm rot="-5547088">
            <a:off x="12804220" y="-1522773"/>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9" name="Freeform 9"/>
          <p:cNvSpPr/>
          <p:nvPr/>
        </p:nvSpPr>
        <p:spPr>
          <a:xfrm>
            <a:off x="1736756" y="0"/>
            <a:ext cx="6224510" cy="1412070"/>
          </a:xfrm>
          <a:custGeom>
            <a:avLst/>
            <a:gdLst/>
            <a:ahLst/>
            <a:cxnLst/>
            <a:rect l="l" t="t" r="r" b="b"/>
            <a:pathLst>
              <a:path w="6224510" h="1412070">
                <a:moveTo>
                  <a:pt x="0" y="0"/>
                </a:moveTo>
                <a:lnTo>
                  <a:pt x="6224509" y="0"/>
                </a:lnTo>
                <a:lnTo>
                  <a:pt x="6224509" y="1412070"/>
                </a:lnTo>
                <a:lnTo>
                  <a:pt x="0" y="1412070"/>
                </a:lnTo>
                <a:lnTo>
                  <a:pt x="0" y="0"/>
                </a:lnTo>
                <a:close/>
              </a:path>
            </a:pathLst>
          </a:custGeom>
          <a:blipFill>
            <a:blip r:embed="rId9" cstate="print"/>
            <a:stretch>
              <a:fillRect l="-331" t="-8790" r="-331"/>
            </a:stretch>
          </a:blipFill>
        </p:spPr>
      </p:sp>
      <p:sp>
        <p:nvSpPr>
          <p:cNvPr id="10" name="Freeform 10"/>
          <p:cNvSpPr/>
          <p:nvPr/>
        </p:nvSpPr>
        <p:spPr>
          <a:xfrm>
            <a:off x="1533870" y="8009154"/>
            <a:ext cx="3077491" cy="2051661"/>
          </a:xfrm>
          <a:custGeom>
            <a:avLst/>
            <a:gdLst/>
            <a:ahLst/>
            <a:cxnLst/>
            <a:rect l="l" t="t" r="r" b="b"/>
            <a:pathLst>
              <a:path w="3077491" h="2051661">
                <a:moveTo>
                  <a:pt x="0" y="0"/>
                </a:moveTo>
                <a:lnTo>
                  <a:pt x="3077491" y="0"/>
                </a:lnTo>
                <a:lnTo>
                  <a:pt x="3077491" y="2051661"/>
                </a:lnTo>
                <a:lnTo>
                  <a:pt x="0" y="2051661"/>
                </a:lnTo>
                <a:lnTo>
                  <a:pt x="0" y="0"/>
                </a:lnTo>
                <a:close/>
              </a:path>
            </a:pathLst>
          </a:custGeom>
          <a:blipFill>
            <a:blip r:embed="rId10" cstate="print"/>
            <a:stretch>
              <a:fillRect/>
            </a:stretch>
          </a:blipFill>
        </p:spPr>
      </p:sp>
      <p:sp>
        <p:nvSpPr>
          <p:cNvPr id="11" name="Freeform 11"/>
          <p:cNvSpPr/>
          <p:nvPr/>
        </p:nvSpPr>
        <p:spPr>
          <a:xfrm>
            <a:off x="5044666" y="8009154"/>
            <a:ext cx="2051661" cy="2051661"/>
          </a:xfrm>
          <a:custGeom>
            <a:avLst/>
            <a:gdLst/>
            <a:ahLst/>
            <a:cxnLst/>
            <a:rect l="l" t="t" r="r" b="b"/>
            <a:pathLst>
              <a:path w="2051661" h="2051661">
                <a:moveTo>
                  <a:pt x="0" y="0"/>
                </a:moveTo>
                <a:lnTo>
                  <a:pt x="2051660" y="0"/>
                </a:lnTo>
                <a:lnTo>
                  <a:pt x="2051660" y="2051661"/>
                </a:lnTo>
                <a:lnTo>
                  <a:pt x="0" y="2051661"/>
                </a:lnTo>
                <a:lnTo>
                  <a:pt x="0" y="0"/>
                </a:lnTo>
                <a:close/>
              </a:path>
            </a:pathLst>
          </a:custGeom>
          <a:blipFill>
            <a:blip r:embed="rId11" cstate="print"/>
            <a:stretch>
              <a:fillRect/>
            </a:stretch>
          </a:blipFill>
        </p:spPr>
      </p:sp>
      <p:sp>
        <p:nvSpPr>
          <p:cNvPr id="12" name="Freeform 12"/>
          <p:cNvSpPr/>
          <p:nvPr/>
        </p:nvSpPr>
        <p:spPr>
          <a:xfrm>
            <a:off x="7889328" y="0"/>
            <a:ext cx="4137797" cy="1194562"/>
          </a:xfrm>
          <a:custGeom>
            <a:avLst/>
            <a:gdLst/>
            <a:ahLst/>
            <a:cxnLst/>
            <a:rect l="l" t="t" r="r" b="b"/>
            <a:pathLst>
              <a:path w="4137797" h="1194562">
                <a:moveTo>
                  <a:pt x="0" y="0"/>
                </a:moveTo>
                <a:lnTo>
                  <a:pt x="4137797" y="0"/>
                </a:lnTo>
                <a:lnTo>
                  <a:pt x="4137797" y="1194562"/>
                </a:lnTo>
                <a:lnTo>
                  <a:pt x="0" y="1194562"/>
                </a:lnTo>
                <a:lnTo>
                  <a:pt x="0" y="0"/>
                </a:lnTo>
                <a:close/>
              </a:path>
            </a:pathLst>
          </a:custGeom>
          <a:blipFill>
            <a:blip r:embed="rId12" cstate="print"/>
            <a:stretch>
              <a:fillRect t="-6982" b="-1985"/>
            </a:stretch>
          </a:blipFill>
        </p:spPr>
      </p:sp>
      <p:sp>
        <p:nvSpPr>
          <p:cNvPr id="13" name="Freeform 13"/>
          <p:cNvSpPr/>
          <p:nvPr/>
        </p:nvSpPr>
        <p:spPr>
          <a:xfrm>
            <a:off x="0" y="0"/>
            <a:ext cx="1736756" cy="1412070"/>
          </a:xfrm>
          <a:custGeom>
            <a:avLst/>
            <a:gdLst/>
            <a:ahLst/>
            <a:cxnLst/>
            <a:rect l="l" t="t" r="r" b="b"/>
            <a:pathLst>
              <a:path w="1736756" h="1412070">
                <a:moveTo>
                  <a:pt x="0" y="0"/>
                </a:moveTo>
                <a:lnTo>
                  <a:pt x="1736756" y="0"/>
                </a:lnTo>
                <a:lnTo>
                  <a:pt x="1736756" y="1412070"/>
                </a:lnTo>
                <a:lnTo>
                  <a:pt x="0" y="1412070"/>
                </a:lnTo>
                <a:lnTo>
                  <a:pt x="0" y="0"/>
                </a:lnTo>
                <a:close/>
              </a:path>
            </a:pathLst>
          </a:custGeom>
          <a:blipFill>
            <a:blip r:embed="rId13" cstate="print"/>
            <a:stretch>
              <a:fillRect b="-1455"/>
            </a:stretch>
          </a:blipFill>
        </p:spPr>
      </p:sp>
      <p:sp>
        <p:nvSpPr>
          <p:cNvPr id="14" name="TextBox 14"/>
          <p:cNvSpPr txBox="1"/>
          <p:nvPr/>
        </p:nvSpPr>
        <p:spPr>
          <a:xfrm>
            <a:off x="1533870" y="2496247"/>
            <a:ext cx="8552586" cy="3468542"/>
          </a:xfrm>
          <a:prstGeom prst="rect">
            <a:avLst/>
          </a:prstGeom>
        </p:spPr>
        <p:txBody>
          <a:bodyPr lIns="0" tIns="0" rIns="0" bIns="0" rtlCol="0" anchor="t">
            <a:spAutoFit/>
          </a:bodyPr>
          <a:lstStyle/>
          <a:p>
            <a:pPr>
              <a:lnSpc>
                <a:spcPts val="13695"/>
              </a:lnSpc>
            </a:pPr>
            <a:r>
              <a:rPr lang="en-US" sz="11413">
                <a:solidFill>
                  <a:srgbClr val="664C25"/>
                </a:solidFill>
                <a:latin typeface="Fredoka Bold"/>
              </a:rPr>
              <a:t>Agricultura ecologică</a:t>
            </a:r>
          </a:p>
        </p:txBody>
      </p:sp>
      <p:sp>
        <p:nvSpPr>
          <p:cNvPr id="15" name="TextBox 15"/>
          <p:cNvSpPr txBox="1"/>
          <p:nvPr/>
        </p:nvSpPr>
        <p:spPr>
          <a:xfrm>
            <a:off x="1533870" y="6114044"/>
            <a:ext cx="9256919" cy="1455047"/>
          </a:xfrm>
          <a:prstGeom prst="rect">
            <a:avLst/>
          </a:prstGeom>
        </p:spPr>
        <p:txBody>
          <a:bodyPr lIns="0" tIns="0" rIns="0" bIns="0" rtlCol="0" anchor="t">
            <a:spAutoFit/>
          </a:bodyPr>
          <a:lstStyle/>
          <a:p>
            <a:pPr>
              <a:lnSpc>
                <a:spcPts val="5900"/>
              </a:lnSpc>
            </a:pPr>
            <a:r>
              <a:rPr lang="en-US" sz="4214">
                <a:solidFill>
                  <a:srgbClr val="664C25"/>
                </a:solidFill>
                <a:latin typeface="Open Sans Bold"/>
              </a:rPr>
              <a:t>Bună pentru natură,</a:t>
            </a:r>
          </a:p>
          <a:p>
            <a:pPr>
              <a:lnSpc>
                <a:spcPts val="5900"/>
              </a:lnSpc>
              <a:spcBef>
                <a:spcPct val="0"/>
              </a:spcBef>
            </a:pPr>
            <a:r>
              <a:rPr lang="en-US" sz="4214">
                <a:solidFill>
                  <a:srgbClr val="664C25"/>
                </a:solidFill>
                <a:latin typeface="Open Sans Bold"/>
              </a:rPr>
              <a:t>bună pentru tine.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4835484" y="6382667"/>
            <a:ext cx="10226866" cy="1022686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4C25"/>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0" y="0"/>
            <a:ext cx="2534533" cy="969146"/>
          </a:xfrm>
          <a:custGeom>
            <a:avLst/>
            <a:gdLst/>
            <a:ahLst/>
            <a:cxnLst/>
            <a:rect l="l" t="t" r="r" b="b"/>
            <a:pathLst>
              <a:path w="2534533" h="969146">
                <a:moveTo>
                  <a:pt x="0" y="0"/>
                </a:moveTo>
                <a:lnTo>
                  <a:pt x="2534533" y="0"/>
                </a:lnTo>
                <a:lnTo>
                  <a:pt x="2534533" y="969146"/>
                </a:lnTo>
                <a:lnTo>
                  <a:pt x="0" y="969146"/>
                </a:lnTo>
                <a:lnTo>
                  <a:pt x="0" y="0"/>
                </a:lnTo>
                <a:close/>
              </a:path>
            </a:pathLst>
          </a:custGeom>
          <a:blipFill>
            <a:blip r:embed="rId2" cstate="print"/>
            <a:stretch>
              <a:fillRect/>
            </a:stretch>
          </a:blipFill>
        </p:spPr>
      </p:sp>
      <p:sp>
        <p:nvSpPr>
          <p:cNvPr id="6" name="Freeform 6"/>
          <p:cNvSpPr/>
          <p:nvPr/>
        </p:nvSpPr>
        <p:spPr>
          <a:xfrm>
            <a:off x="0" y="2394741"/>
            <a:ext cx="7752855" cy="4896067"/>
          </a:xfrm>
          <a:custGeom>
            <a:avLst/>
            <a:gdLst/>
            <a:ahLst/>
            <a:cxnLst/>
            <a:rect l="l" t="t" r="r" b="b"/>
            <a:pathLst>
              <a:path w="7752855" h="4896067">
                <a:moveTo>
                  <a:pt x="0" y="0"/>
                </a:moveTo>
                <a:lnTo>
                  <a:pt x="7752855" y="0"/>
                </a:lnTo>
                <a:lnTo>
                  <a:pt x="7752855" y="4896067"/>
                </a:lnTo>
                <a:lnTo>
                  <a:pt x="0" y="4896067"/>
                </a:lnTo>
                <a:lnTo>
                  <a:pt x="0" y="0"/>
                </a:lnTo>
                <a:close/>
              </a:path>
            </a:pathLst>
          </a:custGeom>
          <a:blipFill>
            <a:blip r:embed="rId3" cstate="print"/>
            <a:stretch>
              <a:fillRect/>
            </a:stretch>
          </a:blipFill>
        </p:spPr>
      </p:sp>
      <p:sp>
        <p:nvSpPr>
          <p:cNvPr id="7" name="Freeform 7"/>
          <p:cNvSpPr/>
          <p:nvPr/>
        </p:nvSpPr>
        <p:spPr>
          <a:xfrm rot="-1527366">
            <a:off x="7570847" y="8226561"/>
            <a:ext cx="995028" cy="1216145"/>
          </a:xfrm>
          <a:custGeom>
            <a:avLst/>
            <a:gdLst/>
            <a:ahLst/>
            <a:cxnLst/>
            <a:rect l="l" t="t" r="r" b="b"/>
            <a:pathLst>
              <a:path w="995028" h="1216145">
                <a:moveTo>
                  <a:pt x="0" y="0"/>
                </a:moveTo>
                <a:lnTo>
                  <a:pt x="995028" y="0"/>
                </a:lnTo>
                <a:lnTo>
                  <a:pt x="995028" y="1216145"/>
                </a:lnTo>
                <a:lnTo>
                  <a:pt x="0" y="121614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8" name="Freeform 8"/>
          <p:cNvSpPr/>
          <p:nvPr/>
        </p:nvSpPr>
        <p:spPr>
          <a:xfrm>
            <a:off x="7998324" y="4409907"/>
            <a:ext cx="730891" cy="669762"/>
          </a:xfrm>
          <a:custGeom>
            <a:avLst/>
            <a:gdLst/>
            <a:ahLst/>
            <a:cxnLst/>
            <a:rect l="l" t="t" r="r" b="b"/>
            <a:pathLst>
              <a:path w="730891" h="669762">
                <a:moveTo>
                  <a:pt x="0" y="0"/>
                </a:moveTo>
                <a:lnTo>
                  <a:pt x="730891" y="0"/>
                </a:lnTo>
                <a:lnTo>
                  <a:pt x="730891" y="669762"/>
                </a:lnTo>
                <a:lnTo>
                  <a:pt x="0" y="669762"/>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8856250" y="2404779"/>
            <a:ext cx="8592775" cy="5439342"/>
          </a:xfrm>
          <a:prstGeom prst="rect">
            <a:avLst/>
          </a:prstGeom>
        </p:spPr>
        <p:txBody>
          <a:bodyPr lIns="0" tIns="0" rIns="0" bIns="0" rtlCol="0" anchor="t">
            <a:spAutoFit/>
          </a:bodyPr>
          <a:lstStyle/>
          <a:p>
            <a:pPr>
              <a:lnSpc>
                <a:spcPts val="2628"/>
              </a:lnSpc>
            </a:pPr>
            <a:r>
              <a:rPr lang="en-US" sz="1877" spc="3">
                <a:solidFill>
                  <a:srgbClr val="FFFFFF"/>
                </a:solidFill>
                <a:latin typeface="Open Sans Bold"/>
              </a:rPr>
              <a:t>Fișele de înregistrare depuse la DAJ/DAMB de către operatorii/grupurile de operatori care desfășoară activități în domeniile: producție, pregătire/prelucrare, distribuție/introducere pe piață, depozitare, import, export de produse ecologice sau în conversie, flora spontană, acvacultura, sunt valabile până:</a:t>
            </a:r>
          </a:p>
          <a:p>
            <a:pPr>
              <a:lnSpc>
                <a:spcPts val="2628"/>
              </a:lnSpc>
            </a:pPr>
            <a:endParaRPr/>
          </a:p>
          <a:p>
            <a:pPr>
              <a:lnSpc>
                <a:spcPts val="2628"/>
              </a:lnSpc>
            </a:pPr>
            <a:r>
              <a:rPr lang="en-US" sz="1877" spc="3">
                <a:solidFill>
                  <a:srgbClr val="FFFFFF"/>
                </a:solidFill>
                <a:latin typeface="Open Sans Bold"/>
              </a:rPr>
              <a:t>a) la data înregistrării activității în anul următor, dar nu mai târziu de 16 mai inclusiv, pentru operatorii/grupurile de operatori care desfășoară activitatea de producție;</a:t>
            </a:r>
          </a:p>
          <a:p>
            <a:pPr>
              <a:lnSpc>
                <a:spcPts val="2628"/>
              </a:lnSpc>
            </a:pPr>
            <a:endParaRPr/>
          </a:p>
          <a:p>
            <a:pPr>
              <a:lnSpc>
                <a:spcPts val="2628"/>
              </a:lnSpc>
            </a:pPr>
            <a:r>
              <a:rPr lang="en-US" sz="1877" spc="3">
                <a:solidFill>
                  <a:srgbClr val="FFFFFF"/>
                </a:solidFill>
                <a:latin typeface="Open Sans Bold"/>
              </a:rPr>
              <a:t>b) la data înregistrării activității în anul următor, dar nu mai târziu de data de 15 noiembrie inclusiv pentru operatorii/grupurile de operatori care desfășoară activități în domeniile: pregătire/prelucrare, distrubuție/introducere pe piață, depozitare, import, export de produse ecologice sau în conversie, floră spontană, acvacultură.</a:t>
            </a:r>
          </a:p>
          <a:p>
            <a:pPr>
              <a:lnSpc>
                <a:spcPts val="3608"/>
              </a:lnSpc>
            </a:pPr>
            <a:endParaRPr/>
          </a:p>
        </p:txBody>
      </p:sp>
      <p:sp>
        <p:nvSpPr>
          <p:cNvPr id="10" name="Freeform 10"/>
          <p:cNvSpPr/>
          <p:nvPr/>
        </p:nvSpPr>
        <p:spPr>
          <a:xfrm>
            <a:off x="8068361" y="5777085"/>
            <a:ext cx="660854" cy="605583"/>
          </a:xfrm>
          <a:custGeom>
            <a:avLst/>
            <a:gdLst/>
            <a:ahLst/>
            <a:cxnLst/>
            <a:rect l="l" t="t" r="r" b="b"/>
            <a:pathLst>
              <a:path w="660854" h="605583">
                <a:moveTo>
                  <a:pt x="0" y="0"/>
                </a:moveTo>
                <a:lnTo>
                  <a:pt x="660854" y="0"/>
                </a:lnTo>
                <a:lnTo>
                  <a:pt x="660854" y="605582"/>
                </a:lnTo>
                <a:lnTo>
                  <a:pt x="0" y="605582"/>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
        <p:nvSpPr>
          <p:cNvPr id="11" name="Freeform 11"/>
          <p:cNvSpPr/>
          <p:nvPr/>
        </p:nvSpPr>
        <p:spPr>
          <a:xfrm rot="-1494164" flipH="1">
            <a:off x="12179929" y="8053725"/>
            <a:ext cx="1711154" cy="1561817"/>
          </a:xfrm>
          <a:custGeom>
            <a:avLst/>
            <a:gdLst/>
            <a:ahLst/>
            <a:cxnLst/>
            <a:rect l="l" t="t" r="r" b="b"/>
            <a:pathLst>
              <a:path w="1711154" h="1561817">
                <a:moveTo>
                  <a:pt x="1711153" y="0"/>
                </a:moveTo>
                <a:lnTo>
                  <a:pt x="0" y="0"/>
                </a:lnTo>
                <a:lnTo>
                  <a:pt x="0" y="1561817"/>
                </a:lnTo>
                <a:lnTo>
                  <a:pt x="1711153" y="1561817"/>
                </a:lnTo>
                <a:lnTo>
                  <a:pt x="1711153" y="0"/>
                </a:lnTo>
                <a:close/>
              </a:path>
            </a:pathLst>
          </a:custGeom>
          <a:blipFill>
            <a:blip r:embed="rId8" cstate="print">
              <a:extLst>
                <a:ext uri="{96DAC541-7B7A-43D3-8B79-37D633B846F1}">
                  <asvg:svgBlip xmlns:asvg="http://schemas.microsoft.com/office/drawing/2016/SVG/main" r:embed="rId9"/>
                </a:ext>
              </a:extLst>
            </a:blip>
            <a:stretch>
              <a:fillRect/>
            </a:stretch>
          </a:blipFill>
        </p:spPr>
      </p:sp>
      <p:sp>
        <p:nvSpPr>
          <p:cNvPr id="12" name="Freeform 12"/>
          <p:cNvSpPr/>
          <p:nvPr/>
        </p:nvSpPr>
        <p:spPr>
          <a:xfrm rot="1562754" flipH="1">
            <a:off x="990559" y="8127101"/>
            <a:ext cx="1703237" cy="1477171"/>
          </a:xfrm>
          <a:custGeom>
            <a:avLst/>
            <a:gdLst/>
            <a:ahLst/>
            <a:cxnLst/>
            <a:rect l="l" t="t" r="r" b="b"/>
            <a:pathLst>
              <a:path w="1703237" h="1477171">
                <a:moveTo>
                  <a:pt x="1703238" y="0"/>
                </a:moveTo>
                <a:lnTo>
                  <a:pt x="0" y="0"/>
                </a:lnTo>
                <a:lnTo>
                  <a:pt x="0" y="1477171"/>
                </a:lnTo>
                <a:lnTo>
                  <a:pt x="1703238" y="1477171"/>
                </a:lnTo>
                <a:lnTo>
                  <a:pt x="1703238" y="0"/>
                </a:lnTo>
                <a:close/>
              </a:path>
            </a:pathLst>
          </a:custGeom>
          <a:blipFill>
            <a:blip r:embed="rId10" cstate="print">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grpSp>
        <p:nvGrpSpPr>
          <p:cNvPr id="2" name="Group 2"/>
          <p:cNvGrpSpPr/>
          <p:nvPr/>
        </p:nvGrpSpPr>
        <p:grpSpPr>
          <a:xfrm>
            <a:off x="-13686922" y="-8745543"/>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sp>
        <p:nvSpPr>
          <p:cNvPr id="8" name="TextBox 8"/>
          <p:cNvSpPr txBox="1"/>
          <p:nvPr/>
        </p:nvSpPr>
        <p:spPr>
          <a:xfrm>
            <a:off x="1406682" y="3592572"/>
            <a:ext cx="8220326" cy="1772217"/>
          </a:xfrm>
          <a:prstGeom prst="rect">
            <a:avLst/>
          </a:prstGeom>
        </p:spPr>
        <p:txBody>
          <a:bodyPr lIns="0" tIns="0" rIns="0" bIns="0" rtlCol="0" anchor="t">
            <a:spAutoFit/>
          </a:bodyPr>
          <a:lstStyle/>
          <a:p>
            <a:pPr>
              <a:lnSpc>
                <a:spcPts val="2628"/>
              </a:lnSpc>
            </a:pPr>
            <a:r>
              <a:rPr lang="en-US" sz="1877" u="sng">
                <a:solidFill>
                  <a:srgbClr val="664C25"/>
                </a:solidFill>
                <a:latin typeface="Open Sans Bold"/>
              </a:rPr>
              <a:t>personal</a:t>
            </a:r>
            <a:r>
              <a:rPr lang="en-US" sz="1877">
                <a:solidFill>
                  <a:srgbClr val="664C25"/>
                </a:solidFill>
                <a:latin typeface="Open Sans Bold"/>
              </a:rPr>
              <a:t>, prin una din următoarele modalități:</a:t>
            </a:r>
          </a:p>
          <a:p>
            <a:pPr>
              <a:lnSpc>
                <a:spcPts val="2628"/>
              </a:lnSpc>
            </a:pPr>
            <a:r>
              <a:rPr lang="en-US" sz="1877">
                <a:solidFill>
                  <a:srgbClr val="664C25"/>
                </a:solidFill>
                <a:latin typeface="Open Sans Bold"/>
              </a:rPr>
              <a:t> - depunerea documentelor în format fizic; </a:t>
            </a:r>
          </a:p>
          <a:p>
            <a:pPr>
              <a:lnSpc>
                <a:spcPts val="2628"/>
              </a:lnSpc>
            </a:pPr>
            <a:r>
              <a:rPr lang="en-US" sz="1877">
                <a:solidFill>
                  <a:srgbClr val="664C25"/>
                </a:solidFill>
                <a:latin typeface="Open Sans Bold"/>
              </a:rPr>
              <a:t> - transmiterea documentelor în format electronic prin e-mail, fax;</a:t>
            </a:r>
          </a:p>
          <a:p>
            <a:pPr>
              <a:lnSpc>
                <a:spcPts val="2628"/>
              </a:lnSpc>
            </a:pPr>
            <a:r>
              <a:rPr lang="en-US" sz="1877">
                <a:solidFill>
                  <a:srgbClr val="664C25"/>
                </a:solidFill>
                <a:latin typeface="Open Sans Bold"/>
              </a:rPr>
              <a:t> - transmiterea documentelor prin poștă sau curier.</a:t>
            </a:r>
          </a:p>
          <a:p>
            <a:pPr>
              <a:lnSpc>
                <a:spcPts val="3608"/>
              </a:lnSpc>
              <a:spcBef>
                <a:spcPct val="0"/>
              </a:spcBef>
            </a:pPr>
            <a:endParaRPr/>
          </a:p>
        </p:txBody>
      </p:sp>
      <p:sp>
        <p:nvSpPr>
          <p:cNvPr id="9" name="AutoShape 9"/>
          <p:cNvSpPr/>
          <p:nvPr/>
        </p:nvSpPr>
        <p:spPr>
          <a:xfrm flipH="1">
            <a:off x="3590460" y="9555077"/>
            <a:ext cx="6550387" cy="0"/>
          </a:xfrm>
          <a:prstGeom prst="line">
            <a:avLst/>
          </a:prstGeom>
          <a:ln w="142875" cap="rnd">
            <a:solidFill>
              <a:srgbClr val="FFFFFF"/>
            </a:solidFill>
            <a:prstDash val="sysDash"/>
            <a:headEnd type="none" w="sm" len="sm"/>
            <a:tailEnd type="none" w="sm" len="sm"/>
          </a:ln>
        </p:spPr>
      </p:sp>
      <p:grpSp>
        <p:nvGrpSpPr>
          <p:cNvPr id="10" name="Group 10"/>
          <p:cNvGrpSpPr/>
          <p:nvPr/>
        </p:nvGrpSpPr>
        <p:grpSpPr>
          <a:xfrm>
            <a:off x="445331" y="3692333"/>
            <a:ext cx="583369" cy="401987"/>
            <a:chOff x="0" y="0"/>
            <a:chExt cx="812800" cy="560083"/>
          </a:xfrm>
        </p:grpSpPr>
        <p:sp>
          <p:nvSpPr>
            <p:cNvPr id="11" name="Freeform 11"/>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12" name="TextBox 12"/>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sp>
        <p:nvSpPr>
          <p:cNvPr id="13" name="AutoShape 13"/>
          <p:cNvSpPr/>
          <p:nvPr/>
        </p:nvSpPr>
        <p:spPr>
          <a:xfrm flipH="1">
            <a:off x="7895409" y="3620895"/>
            <a:ext cx="2728672" cy="0"/>
          </a:xfrm>
          <a:prstGeom prst="line">
            <a:avLst/>
          </a:prstGeom>
          <a:ln w="142875" cap="rnd">
            <a:solidFill>
              <a:srgbClr val="FFFFFF"/>
            </a:solidFill>
            <a:prstDash val="sysDash"/>
            <a:headEnd type="none" w="sm" len="sm"/>
            <a:tailEnd type="none" w="sm" len="sm"/>
          </a:ln>
        </p:spPr>
      </p:sp>
      <p:sp>
        <p:nvSpPr>
          <p:cNvPr id="14" name="AutoShape 14"/>
          <p:cNvSpPr/>
          <p:nvPr/>
        </p:nvSpPr>
        <p:spPr>
          <a:xfrm flipH="1">
            <a:off x="1345022" y="5648151"/>
            <a:ext cx="6550387" cy="0"/>
          </a:xfrm>
          <a:prstGeom prst="line">
            <a:avLst/>
          </a:prstGeom>
          <a:ln w="142875" cap="rnd">
            <a:solidFill>
              <a:srgbClr val="FFFFFF"/>
            </a:solidFill>
            <a:prstDash val="sysDash"/>
            <a:headEnd type="none" w="sm" len="sm"/>
            <a:tailEnd type="none" w="sm" len="sm"/>
          </a:ln>
        </p:spPr>
      </p:sp>
      <p:grpSp>
        <p:nvGrpSpPr>
          <p:cNvPr id="15" name="Group 15"/>
          <p:cNvGrpSpPr/>
          <p:nvPr/>
        </p:nvGrpSpPr>
        <p:grpSpPr>
          <a:xfrm>
            <a:off x="445331" y="6133941"/>
            <a:ext cx="583369" cy="401987"/>
            <a:chOff x="0" y="0"/>
            <a:chExt cx="812800" cy="560083"/>
          </a:xfrm>
        </p:grpSpPr>
        <p:sp>
          <p:nvSpPr>
            <p:cNvPr id="16" name="Freeform 16"/>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17" name="TextBox 17"/>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sp>
        <p:nvSpPr>
          <p:cNvPr id="18" name="Freeform 18"/>
          <p:cNvSpPr/>
          <p:nvPr/>
        </p:nvSpPr>
        <p:spPr>
          <a:xfrm>
            <a:off x="11584814" y="2990541"/>
            <a:ext cx="5881999" cy="6286800"/>
          </a:xfrm>
          <a:custGeom>
            <a:avLst/>
            <a:gdLst/>
            <a:ahLst/>
            <a:cxnLst/>
            <a:rect l="l" t="t" r="r" b="b"/>
            <a:pathLst>
              <a:path w="5881999" h="6286800">
                <a:moveTo>
                  <a:pt x="0" y="0"/>
                </a:moveTo>
                <a:lnTo>
                  <a:pt x="5881999" y="0"/>
                </a:lnTo>
                <a:lnTo>
                  <a:pt x="5881999" y="6286800"/>
                </a:lnTo>
                <a:lnTo>
                  <a:pt x="0" y="6286800"/>
                </a:lnTo>
                <a:lnTo>
                  <a:pt x="0" y="0"/>
                </a:lnTo>
                <a:close/>
              </a:path>
            </a:pathLst>
          </a:custGeom>
          <a:blipFill>
            <a:blip r:embed="rId4" cstate="print"/>
            <a:stretch>
              <a:fillRect/>
            </a:stretch>
          </a:blipFill>
        </p:spPr>
      </p:sp>
      <p:sp>
        <p:nvSpPr>
          <p:cNvPr id="19" name="TextBox 19"/>
          <p:cNvSpPr txBox="1"/>
          <p:nvPr/>
        </p:nvSpPr>
        <p:spPr>
          <a:xfrm>
            <a:off x="445331" y="847416"/>
            <a:ext cx="16509018" cy="1933575"/>
          </a:xfrm>
          <a:prstGeom prst="rect">
            <a:avLst/>
          </a:prstGeom>
        </p:spPr>
        <p:txBody>
          <a:bodyPr lIns="0" tIns="0" rIns="0" bIns="0" rtlCol="0" anchor="t">
            <a:spAutoFit/>
          </a:bodyPr>
          <a:lstStyle/>
          <a:p>
            <a:pPr algn="ctr">
              <a:lnSpc>
                <a:spcPts val="7656"/>
              </a:lnSpc>
            </a:pPr>
            <a:r>
              <a:rPr lang="en-US" sz="6380">
                <a:solidFill>
                  <a:srgbClr val="664C25"/>
                </a:solidFill>
                <a:latin typeface="Fredoka Bold"/>
              </a:rPr>
              <a:t>Operatorii/grupurile de operatori se pot înregistra la DAJ / DAMB astfel:</a:t>
            </a:r>
          </a:p>
        </p:txBody>
      </p:sp>
      <p:sp>
        <p:nvSpPr>
          <p:cNvPr id="20" name="TextBox 20"/>
          <p:cNvSpPr txBox="1"/>
          <p:nvPr/>
        </p:nvSpPr>
        <p:spPr>
          <a:xfrm>
            <a:off x="1345022" y="6048802"/>
            <a:ext cx="8795825" cy="2772342"/>
          </a:xfrm>
          <a:prstGeom prst="rect">
            <a:avLst/>
          </a:prstGeom>
        </p:spPr>
        <p:txBody>
          <a:bodyPr lIns="0" tIns="0" rIns="0" bIns="0" rtlCol="0" anchor="t">
            <a:spAutoFit/>
          </a:bodyPr>
          <a:lstStyle/>
          <a:p>
            <a:pPr>
              <a:lnSpc>
                <a:spcPts val="2628"/>
              </a:lnSpc>
            </a:pPr>
            <a:r>
              <a:rPr lang="en-US" sz="1877" u="sng">
                <a:solidFill>
                  <a:srgbClr val="664C25"/>
                </a:solidFill>
                <a:latin typeface="Open Sans Bold"/>
              </a:rPr>
              <a:t>prin asociaţiile profesionale legal constituite</a:t>
            </a:r>
            <a:r>
              <a:rPr lang="en-US" sz="1877">
                <a:solidFill>
                  <a:srgbClr val="664C25"/>
                </a:solidFill>
                <a:latin typeface="Open Sans Bold"/>
              </a:rPr>
              <a:t> sau </a:t>
            </a:r>
            <a:r>
              <a:rPr lang="en-US" sz="1877" u="sng">
                <a:solidFill>
                  <a:srgbClr val="664C25"/>
                </a:solidFill>
                <a:latin typeface="Open Sans Bold"/>
              </a:rPr>
              <a:t>prin organismele de control în domeniul agriculturii ecologice</a:t>
            </a:r>
            <a:r>
              <a:rPr lang="en-US" sz="1877">
                <a:solidFill>
                  <a:srgbClr val="664C25"/>
                </a:solidFill>
                <a:latin typeface="Open Sans Bold"/>
              </a:rPr>
              <a:t>, în situaţia în care operatorul/grupul de operatori alege această opţiune. Acestea pot depune documentele operatorilor/grupurilor de operatori în format fizic sau le transmit prin poştă/curier ori în format electronic prin e-mail/fax, utilizând semnătura electronică a reprezentantului legal al asociaţiei/organismului de control sau a persoanei împuternicite.</a:t>
            </a:r>
          </a:p>
          <a:p>
            <a:pPr>
              <a:lnSpc>
                <a:spcPts val="3608"/>
              </a:lnSpc>
              <a:spcBef>
                <a:spcPct val="0"/>
              </a:spcBef>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9C83"/>
        </a:solidFill>
        <a:effectLst/>
      </p:bgPr>
    </p:bg>
    <p:spTree>
      <p:nvGrpSpPr>
        <p:cNvPr id="1" name=""/>
        <p:cNvGrpSpPr/>
        <p:nvPr/>
      </p:nvGrpSpPr>
      <p:grpSpPr>
        <a:xfrm>
          <a:off x="0" y="0"/>
          <a:ext cx="0" cy="0"/>
          <a:chOff x="0" y="0"/>
          <a:chExt cx="0" cy="0"/>
        </a:xfrm>
      </p:grpSpPr>
      <p:grpSp>
        <p:nvGrpSpPr>
          <p:cNvPr id="2" name="Group 2"/>
          <p:cNvGrpSpPr/>
          <p:nvPr/>
        </p:nvGrpSpPr>
        <p:grpSpPr>
          <a:xfrm>
            <a:off x="-6525753" y="-4816830"/>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4" cstate="print">
                <a:alphaModFix amt="19999"/>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506020" y="441797"/>
            <a:ext cx="17275959" cy="9403406"/>
            <a:chOff x="0" y="0"/>
            <a:chExt cx="4452367" cy="2423450"/>
          </a:xfrm>
        </p:grpSpPr>
        <p:sp>
          <p:nvSpPr>
            <p:cNvPr id="9" name="Freeform 9"/>
            <p:cNvSpPr/>
            <p:nvPr/>
          </p:nvSpPr>
          <p:spPr>
            <a:xfrm>
              <a:off x="0" y="0"/>
              <a:ext cx="4452367" cy="2423450"/>
            </a:xfrm>
            <a:custGeom>
              <a:avLst/>
              <a:gdLst/>
              <a:ahLst/>
              <a:cxnLst/>
              <a:rect l="l" t="t" r="r" b="b"/>
              <a:pathLst>
                <a:path w="4452367" h="2423450">
                  <a:moveTo>
                    <a:pt x="4327907" y="2423450"/>
                  </a:moveTo>
                  <a:lnTo>
                    <a:pt x="124460" y="2423450"/>
                  </a:lnTo>
                  <a:cubicBezTo>
                    <a:pt x="55880" y="2423450"/>
                    <a:pt x="0" y="2367570"/>
                    <a:pt x="0" y="2298990"/>
                  </a:cubicBezTo>
                  <a:lnTo>
                    <a:pt x="0" y="124460"/>
                  </a:lnTo>
                  <a:cubicBezTo>
                    <a:pt x="0" y="55880"/>
                    <a:pt x="55880" y="0"/>
                    <a:pt x="124460" y="0"/>
                  </a:cubicBezTo>
                  <a:lnTo>
                    <a:pt x="4327908" y="0"/>
                  </a:lnTo>
                  <a:cubicBezTo>
                    <a:pt x="4396487" y="0"/>
                    <a:pt x="4452367" y="55880"/>
                    <a:pt x="4452367" y="124460"/>
                  </a:cubicBezTo>
                  <a:lnTo>
                    <a:pt x="4452367" y="2298990"/>
                  </a:lnTo>
                  <a:cubicBezTo>
                    <a:pt x="4452367" y="2367570"/>
                    <a:pt x="4396487" y="2423450"/>
                    <a:pt x="4327908" y="2423450"/>
                  </a:cubicBezTo>
                  <a:close/>
                </a:path>
              </a:pathLst>
            </a:custGeom>
            <a:solidFill>
              <a:srgbClr val="FFFFFF"/>
            </a:solidFill>
          </p:spPr>
        </p:sp>
      </p:grpSp>
      <p:grpSp>
        <p:nvGrpSpPr>
          <p:cNvPr id="10" name="Group 10"/>
          <p:cNvGrpSpPr/>
          <p:nvPr/>
        </p:nvGrpSpPr>
        <p:grpSpPr>
          <a:xfrm>
            <a:off x="11873471" y="1721753"/>
            <a:ext cx="752800" cy="752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6400"/>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3" name="Freeform 13"/>
          <p:cNvSpPr/>
          <p:nvPr/>
        </p:nvSpPr>
        <p:spPr>
          <a:xfrm rot="-10800000">
            <a:off x="12139626" y="1915173"/>
            <a:ext cx="220491" cy="365960"/>
          </a:xfrm>
          <a:custGeom>
            <a:avLst/>
            <a:gdLst/>
            <a:ahLst/>
            <a:cxnLst/>
            <a:rect l="l" t="t" r="r" b="b"/>
            <a:pathLst>
              <a:path w="220491" h="365960">
                <a:moveTo>
                  <a:pt x="0" y="0"/>
                </a:moveTo>
                <a:lnTo>
                  <a:pt x="220490" y="0"/>
                </a:lnTo>
                <a:lnTo>
                  <a:pt x="220490" y="365960"/>
                </a:lnTo>
                <a:lnTo>
                  <a:pt x="0" y="365960"/>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5376965" y="3655067"/>
            <a:ext cx="1310802" cy="1310796"/>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cstate="print"/>
              <a:stretch>
                <a:fillRect l="-25046" r="-25046"/>
              </a:stretch>
            </a:blipFill>
          </p:spPr>
        </p:sp>
      </p:grpSp>
      <p:grpSp>
        <p:nvGrpSpPr>
          <p:cNvPr id="16" name="Group 16"/>
          <p:cNvGrpSpPr/>
          <p:nvPr/>
        </p:nvGrpSpPr>
        <p:grpSpPr>
          <a:xfrm>
            <a:off x="15376965" y="5214213"/>
            <a:ext cx="1310802" cy="1310796"/>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cstate="print"/>
              <a:stretch>
                <a:fillRect l="-25187" r="-25187"/>
              </a:stretch>
            </a:blipFill>
          </p:spPr>
        </p:sp>
      </p:grpSp>
      <p:grpSp>
        <p:nvGrpSpPr>
          <p:cNvPr id="18" name="Group 18"/>
          <p:cNvGrpSpPr/>
          <p:nvPr/>
        </p:nvGrpSpPr>
        <p:grpSpPr>
          <a:xfrm>
            <a:off x="15485384" y="7066757"/>
            <a:ext cx="1310802" cy="1310796"/>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cstate="print"/>
              <a:stretch>
                <a:fillRect l="-57291" r="-42055" b="-22848"/>
              </a:stretch>
            </a:blipFill>
          </p:spPr>
        </p:sp>
      </p:grpSp>
      <p:sp>
        <p:nvSpPr>
          <p:cNvPr id="20" name="AutoShape 20"/>
          <p:cNvSpPr/>
          <p:nvPr/>
        </p:nvSpPr>
        <p:spPr>
          <a:xfrm>
            <a:off x="5980559" y="3018850"/>
            <a:ext cx="9504824" cy="0"/>
          </a:xfrm>
          <a:prstGeom prst="line">
            <a:avLst/>
          </a:prstGeom>
          <a:ln w="123825" cap="rnd">
            <a:solidFill>
              <a:srgbClr val="664C25"/>
            </a:solidFill>
            <a:prstDash val="sysDash"/>
            <a:headEnd type="none" w="sm" len="sm"/>
            <a:tailEnd type="none" w="sm" len="sm"/>
          </a:ln>
        </p:spPr>
      </p:sp>
      <p:sp>
        <p:nvSpPr>
          <p:cNvPr id="21" name="TextBox 21"/>
          <p:cNvSpPr txBox="1"/>
          <p:nvPr/>
        </p:nvSpPr>
        <p:spPr>
          <a:xfrm>
            <a:off x="5980559" y="1263573"/>
            <a:ext cx="5554271" cy="828675"/>
          </a:xfrm>
          <a:prstGeom prst="rect">
            <a:avLst/>
          </a:prstGeom>
        </p:spPr>
        <p:txBody>
          <a:bodyPr lIns="0" tIns="0" rIns="0" bIns="0" rtlCol="0" anchor="t">
            <a:spAutoFit/>
          </a:bodyPr>
          <a:lstStyle/>
          <a:p>
            <a:pPr>
              <a:lnSpc>
                <a:spcPts val="6655"/>
              </a:lnSpc>
            </a:pPr>
            <a:r>
              <a:rPr lang="en-US" sz="5546">
                <a:solidFill>
                  <a:srgbClr val="664C25"/>
                </a:solidFill>
                <a:latin typeface="Open Sans Bold"/>
              </a:rPr>
              <a:t>Ce urmează?</a:t>
            </a:r>
          </a:p>
        </p:txBody>
      </p:sp>
      <p:sp>
        <p:nvSpPr>
          <p:cNvPr id="22" name="TextBox 22"/>
          <p:cNvSpPr txBox="1"/>
          <p:nvPr/>
        </p:nvSpPr>
        <p:spPr>
          <a:xfrm>
            <a:off x="3486684" y="3430645"/>
            <a:ext cx="8795825" cy="2438967"/>
          </a:xfrm>
          <a:prstGeom prst="rect">
            <a:avLst/>
          </a:prstGeom>
        </p:spPr>
        <p:txBody>
          <a:bodyPr lIns="0" tIns="0" rIns="0" bIns="0" rtlCol="0" anchor="t">
            <a:spAutoFit/>
          </a:bodyPr>
          <a:lstStyle/>
          <a:p>
            <a:pPr>
              <a:lnSpc>
                <a:spcPts val="2628"/>
              </a:lnSpc>
            </a:pPr>
            <a:r>
              <a:rPr lang="en-US" sz="1877">
                <a:solidFill>
                  <a:srgbClr val="664C25"/>
                </a:solidFill>
                <a:latin typeface="Open Sans Bold"/>
              </a:rPr>
              <a:t>În situaţia depistării unor neconcordanţe, după înregistrarea activităţii operatorilor/grupurilor de operatori, DAJ/DAMB notifică operatorul/grupul de operatori /asociaţia /organismul de control în vederea remedierii neconcordanţelor. Operatorul /grupul de operatori /asociaţia/organismul de control are obligaţia să remedieze neconcordanţele în termen de 7 zile de la primirea notificării.</a:t>
            </a:r>
          </a:p>
          <a:p>
            <a:pPr>
              <a:lnSpc>
                <a:spcPts val="3608"/>
              </a:lnSpc>
              <a:spcBef>
                <a:spcPct val="0"/>
              </a:spcBef>
            </a:pPr>
            <a:endParaRPr/>
          </a:p>
        </p:txBody>
      </p:sp>
      <p:grpSp>
        <p:nvGrpSpPr>
          <p:cNvPr id="23" name="Group 23"/>
          <p:cNvGrpSpPr/>
          <p:nvPr/>
        </p:nvGrpSpPr>
        <p:grpSpPr>
          <a:xfrm>
            <a:off x="-4028200" y="6257594"/>
            <a:ext cx="10226866" cy="1022686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9C83"/>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6" name="Freeform 26"/>
          <p:cNvSpPr/>
          <p:nvPr/>
        </p:nvSpPr>
        <p:spPr>
          <a:xfrm rot="-2945637">
            <a:off x="819399" y="7334736"/>
            <a:ext cx="2750837" cy="2085635"/>
          </a:xfrm>
          <a:custGeom>
            <a:avLst/>
            <a:gdLst/>
            <a:ahLst/>
            <a:cxnLst/>
            <a:rect l="l" t="t" r="r" b="b"/>
            <a:pathLst>
              <a:path w="2750837" h="2085635">
                <a:moveTo>
                  <a:pt x="0" y="0"/>
                </a:moveTo>
                <a:lnTo>
                  <a:pt x="2750837" y="0"/>
                </a:lnTo>
                <a:lnTo>
                  <a:pt x="2750837" y="2085635"/>
                </a:lnTo>
                <a:lnTo>
                  <a:pt x="0" y="2085635"/>
                </a:lnTo>
                <a:lnTo>
                  <a:pt x="0" y="0"/>
                </a:lnTo>
                <a:close/>
              </a:path>
            </a:pathLst>
          </a:custGeom>
          <a:blipFill>
            <a:blip r:embed="rId11" cstate="print">
              <a:extLst>
                <a:ext uri="{96DAC541-7B7A-43D3-8B79-37D633B846F1}">
                  <asvg:svgBlip xmlns:asvg="http://schemas.microsoft.com/office/drawing/2016/SVG/main" r:embed="rId12"/>
                </a:ext>
              </a:extLst>
            </a:blip>
            <a:stretch>
              <a:fillRect/>
            </a:stretch>
          </a:blipFill>
        </p:spPr>
      </p:sp>
      <p:sp>
        <p:nvSpPr>
          <p:cNvPr id="27" name="TextBox 27"/>
          <p:cNvSpPr txBox="1"/>
          <p:nvPr/>
        </p:nvSpPr>
        <p:spPr>
          <a:xfrm>
            <a:off x="5736211" y="6008527"/>
            <a:ext cx="8795825" cy="1772217"/>
          </a:xfrm>
          <a:prstGeom prst="rect">
            <a:avLst/>
          </a:prstGeom>
        </p:spPr>
        <p:txBody>
          <a:bodyPr lIns="0" tIns="0" rIns="0" bIns="0" rtlCol="0" anchor="t">
            <a:spAutoFit/>
          </a:bodyPr>
          <a:lstStyle/>
          <a:p>
            <a:pPr>
              <a:lnSpc>
                <a:spcPts val="2628"/>
              </a:lnSpc>
            </a:pPr>
            <a:r>
              <a:rPr lang="en-US" sz="1877">
                <a:solidFill>
                  <a:srgbClr val="664C25"/>
                </a:solidFill>
                <a:latin typeface="Open Sans Bold"/>
              </a:rPr>
              <a:t>Completarea fişelor de înregistrare, ale căror modele sunt prevăzute în anexele nr. 1-8 din Ordinul MADR nr. 45/2022, se face utilizând nomenclatoarele disponibile pe pagina de internet www.madr.ro, la secţiunea "agricultură ecologică", precum şi la sediile DAJ/DAMB.</a:t>
            </a:r>
          </a:p>
          <a:p>
            <a:pPr>
              <a:lnSpc>
                <a:spcPts val="3608"/>
              </a:lnSpc>
              <a:spcBef>
                <a:spcPct val="0"/>
              </a:spcBef>
            </a:pPr>
            <a:endParaRPr/>
          </a:p>
        </p:txBody>
      </p:sp>
      <p:sp>
        <p:nvSpPr>
          <p:cNvPr id="28" name="Freeform 28"/>
          <p:cNvSpPr/>
          <p:nvPr/>
        </p:nvSpPr>
        <p:spPr>
          <a:xfrm rot="3290755">
            <a:off x="1615055" y="1741279"/>
            <a:ext cx="1650094" cy="1398079"/>
          </a:xfrm>
          <a:custGeom>
            <a:avLst/>
            <a:gdLst/>
            <a:ahLst/>
            <a:cxnLst/>
            <a:rect l="l" t="t" r="r" b="b"/>
            <a:pathLst>
              <a:path w="1650094" h="1398079">
                <a:moveTo>
                  <a:pt x="0" y="0"/>
                </a:moveTo>
                <a:lnTo>
                  <a:pt x="1650094" y="0"/>
                </a:lnTo>
                <a:lnTo>
                  <a:pt x="1650094" y="1398080"/>
                </a:lnTo>
                <a:lnTo>
                  <a:pt x="0" y="1398080"/>
                </a:lnTo>
                <a:lnTo>
                  <a:pt x="0" y="0"/>
                </a:lnTo>
                <a:close/>
              </a:path>
            </a:pathLst>
          </a:custGeom>
          <a:blipFill>
            <a:blip r:embed="rId13" cstate="print">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50204"/>
            <a:ext cx="18288000" cy="11037204"/>
            <a:chOff x="0" y="0"/>
            <a:chExt cx="4816593" cy="2906918"/>
          </a:xfrm>
        </p:grpSpPr>
        <p:sp>
          <p:nvSpPr>
            <p:cNvPr id="3" name="Freeform 3"/>
            <p:cNvSpPr/>
            <p:nvPr/>
          </p:nvSpPr>
          <p:spPr>
            <a:xfrm>
              <a:off x="0" y="0"/>
              <a:ext cx="4816592" cy="2906918"/>
            </a:xfrm>
            <a:custGeom>
              <a:avLst/>
              <a:gdLst/>
              <a:ahLst/>
              <a:cxnLst/>
              <a:rect l="l" t="t" r="r" b="b"/>
              <a:pathLst>
                <a:path w="4816592" h="2906918">
                  <a:moveTo>
                    <a:pt x="0" y="0"/>
                  </a:moveTo>
                  <a:lnTo>
                    <a:pt x="4816592" y="0"/>
                  </a:lnTo>
                  <a:lnTo>
                    <a:pt x="4816592" y="2906918"/>
                  </a:lnTo>
                  <a:lnTo>
                    <a:pt x="0" y="2906918"/>
                  </a:lnTo>
                  <a:close/>
                </a:path>
              </a:pathLst>
            </a:custGeom>
            <a:solidFill>
              <a:srgbClr val="EFE5D8"/>
            </a:solidFill>
          </p:spPr>
        </p:sp>
        <p:sp>
          <p:nvSpPr>
            <p:cNvPr id="4" name="TextBox 4"/>
            <p:cNvSpPr txBox="1"/>
            <p:nvPr/>
          </p:nvSpPr>
          <p:spPr>
            <a:xfrm>
              <a:off x="0" y="-28575"/>
              <a:ext cx="4816593" cy="2935493"/>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0" y="0"/>
            <a:ext cx="40944222" cy="19316187"/>
            <a:chOff x="0" y="0"/>
            <a:chExt cx="54592296" cy="25754916"/>
          </a:xfrm>
        </p:grpSpPr>
        <p:sp>
          <p:nvSpPr>
            <p:cNvPr id="6" name="Freeform 6"/>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9" name="Freeform 9"/>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sp>
        <p:nvSpPr>
          <p:cNvPr id="11" name="TextBox 11"/>
          <p:cNvSpPr txBox="1"/>
          <p:nvPr/>
        </p:nvSpPr>
        <p:spPr>
          <a:xfrm>
            <a:off x="615877" y="757734"/>
            <a:ext cx="12754726" cy="3114040"/>
          </a:xfrm>
          <a:prstGeom prst="rect">
            <a:avLst/>
          </a:prstGeom>
        </p:spPr>
        <p:txBody>
          <a:bodyPr lIns="0" tIns="0" rIns="0" bIns="0" rtlCol="0" anchor="t">
            <a:spAutoFit/>
          </a:bodyPr>
          <a:lstStyle/>
          <a:p>
            <a:pPr>
              <a:lnSpc>
                <a:spcPts val="3500"/>
              </a:lnSpc>
            </a:pPr>
            <a:r>
              <a:rPr lang="en-US" sz="2500">
                <a:solidFill>
                  <a:srgbClr val="664C25"/>
                </a:solidFill>
                <a:latin typeface="Open Sans Bold"/>
                <a:ea typeface="Open Sans Bold"/>
              </a:rPr>
              <a:t>Operatorii/grupurile de operatori care şi-au înregistrat activitatea în agricultura ecologică pot reveni cu modificări la fişa de înregistrare, prin completarea şi depunerea unei solicitări privind modificarea fişei de înregistrare depusă iniţial, al cărei model este prevăzut în anexa nr. 13 din Ordinul MADR nr. 45/2022. Situaţiile în care se depune solicitarea privind modificarea fișei de înregistrare sunt următoarele (1)﻿:</a:t>
            </a:r>
          </a:p>
          <a:p>
            <a:pPr marL="0" lvl="0" indent="0" algn="l">
              <a:lnSpc>
                <a:spcPts val="3919"/>
              </a:lnSpc>
              <a:spcBef>
                <a:spcPct val="0"/>
              </a:spcBef>
            </a:pPr>
            <a:endParaRPr/>
          </a:p>
        </p:txBody>
      </p:sp>
      <p:sp>
        <p:nvSpPr>
          <p:cNvPr id="12" name="TextBox 12"/>
          <p:cNvSpPr txBox="1"/>
          <p:nvPr/>
        </p:nvSpPr>
        <p:spPr>
          <a:xfrm>
            <a:off x="615877" y="3981130"/>
            <a:ext cx="11323663" cy="6824249"/>
          </a:xfrm>
          <a:prstGeom prst="rect">
            <a:avLst/>
          </a:prstGeom>
        </p:spPr>
        <p:txBody>
          <a:bodyPr lIns="0" tIns="0" rIns="0" bIns="0" rtlCol="0" anchor="t">
            <a:spAutoFit/>
          </a:bodyPr>
          <a:lstStyle/>
          <a:p>
            <a:pPr>
              <a:lnSpc>
                <a:spcPts val="3799"/>
              </a:lnSpc>
            </a:pPr>
            <a:r>
              <a:rPr lang="en-US" sz="1899">
                <a:solidFill>
                  <a:srgbClr val="422304"/>
                </a:solidFill>
                <a:latin typeface="Open Sans Bold"/>
              </a:rPr>
              <a:t>a) operatorul/grupul de operatori are încheiat contract cu un organism de control care nu mai activează pe teritoriul României, ca urmare a renunţării sau a retragerii aprobării de către MADR. Solicitarea, însoţită de contractul încheiat cu noul organism de control, precum şi fişa de înregistrare iniţială se depun la DAJ/DAMB;</a:t>
            </a:r>
          </a:p>
          <a:p>
            <a:pPr>
              <a:lnSpc>
                <a:spcPts val="3799"/>
              </a:lnSpc>
            </a:pPr>
            <a:r>
              <a:rPr lang="en-US" sz="1899">
                <a:solidFill>
                  <a:srgbClr val="422304"/>
                </a:solidFill>
                <a:latin typeface="Open Sans Bold"/>
              </a:rPr>
              <a:t>b) rezilierea contractului cu organismul de control menţionat în fişa de înregistrare, cu depunerea dovezii acestei rezilieri şi încheierea unui contract cu un alt organism de control;</a:t>
            </a:r>
          </a:p>
          <a:p>
            <a:pPr>
              <a:lnSpc>
                <a:spcPts val="3799"/>
              </a:lnSpc>
            </a:pPr>
            <a:r>
              <a:rPr lang="en-US" sz="1899">
                <a:solidFill>
                  <a:srgbClr val="422304"/>
                </a:solidFill>
                <a:latin typeface="Open Sans Bold"/>
              </a:rPr>
              <a:t>c) schimbarea formei de organizare;</a:t>
            </a:r>
          </a:p>
          <a:p>
            <a:pPr>
              <a:lnSpc>
                <a:spcPts val="3799"/>
              </a:lnSpc>
            </a:pPr>
            <a:r>
              <a:rPr lang="en-US" sz="1899">
                <a:solidFill>
                  <a:srgbClr val="422304"/>
                </a:solidFill>
                <a:latin typeface="Open Sans Bold"/>
              </a:rPr>
              <a:t>d) schimbarea numelui, ca urmare a schimbării denumirii exploataţiei, cu/fără modificarea CUI;</a:t>
            </a:r>
          </a:p>
          <a:p>
            <a:pPr>
              <a:lnSpc>
                <a:spcPts val="3799"/>
              </a:lnSpc>
            </a:pPr>
            <a:r>
              <a:rPr lang="en-US" sz="1899">
                <a:solidFill>
                  <a:srgbClr val="422304"/>
                </a:solidFill>
                <a:latin typeface="Open Sans Bold"/>
              </a:rPr>
              <a:t>e) schimbarea administratorului exploataţiei (nume, prenume, CNP) - în cazul persoanelor juridice;</a:t>
            </a:r>
          </a:p>
          <a:p>
            <a:pPr>
              <a:lnSpc>
                <a:spcPts val="3799"/>
              </a:lnSpc>
            </a:pPr>
            <a:r>
              <a:rPr lang="en-US" sz="1899">
                <a:solidFill>
                  <a:srgbClr val="422304"/>
                </a:solidFill>
                <a:latin typeface="Open Sans Bold"/>
              </a:rPr>
              <a:t>f) schimbarea adresei deţinătorului exploataţiei;</a:t>
            </a:r>
          </a:p>
          <a:p>
            <a:pPr>
              <a:lnSpc>
                <a:spcPts val="2608"/>
              </a:lnSpc>
            </a:pPr>
            <a:endParaRPr/>
          </a:p>
          <a:p>
            <a:pPr>
              <a:lnSpc>
                <a:spcPts val="2608"/>
              </a:lnSpc>
            </a:pPr>
            <a:endParaRPr/>
          </a:p>
          <a:p>
            <a:pPr>
              <a:lnSpc>
                <a:spcPts val="3580"/>
              </a:lnSpc>
              <a:spcBef>
                <a:spcPct val="0"/>
              </a:spcBef>
            </a:pPr>
            <a:endParaRPr/>
          </a:p>
        </p:txBody>
      </p:sp>
      <p:sp>
        <p:nvSpPr>
          <p:cNvPr id="13" name="Freeform 13"/>
          <p:cNvSpPr/>
          <p:nvPr/>
        </p:nvSpPr>
        <p:spPr>
          <a:xfrm>
            <a:off x="12068591" y="814884"/>
            <a:ext cx="6046203" cy="8231217"/>
          </a:xfrm>
          <a:custGeom>
            <a:avLst/>
            <a:gdLst/>
            <a:ahLst/>
            <a:cxnLst/>
            <a:rect l="l" t="t" r="r" b="b"/>
            <a:pathLst>
              <a:path w="6046203" h="8231217">
                <a:moveTo>
                  <a:pt x="0" y="0"/>
                </a:moveTo>
                <a:lnTo>
                  <a:pt x="6046203" y="0"/>
                </a:lnTo>
                <a:lnTo>
                  <a:pt x="6046203" y="8231217"/>
                </a:lnTo>
                <a:lnTo>
                  <a:pt x="0" y="8231217"/>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50204"/>
            <a:ext cx="18288000" cy="11037204"/>
            <a:chOff x="0" y="0"/>
            <a:chExt cx="4816593" cy="2906918"/>
          </a:xfrm>
        </p:grpSpPr>
        <p:sp>
          <p:nvSpPr>
            <p:cNvPr id="3" name="Freeform 3"/>
            <p:cNvSpPr/>
            <p:nvPr/>
          </p:nvSpPr>
          <p:spPr>
            <a:xfrm>
              <a:off x="0" y="0"/>
              <a:ext cx="4816592" cy="2906918"/>
            </a:xfrm>
            <a:custGeom>
              <a:avLst/>
              <a:gdLst/>
              <a:ahLst/>
              <a:cxnLst/>
              <a:rect l="l" t="t" r="r" b="b"/>
              <a:pathLst>
                <a:path w="4816592" h="2906918">
                  <a:moveTo>
                    <a:pt x="0" y="0"/>
                  </a:moveTo>
                  <a:lnTo>
                    <a:pt x="4816592" y="0"/>
                  </a:lnTo>
                  <a:lnTo>
                    <a:pt x="4816592" y="2906918"/>
                  </a:lnTo>
                  <a:lnTo>
                    <a:pt x="0" y="2906918"/>
                  </a:lnTo>
                  <a:close/>
                </a:path>
              </a:pathLst>
            </a:custGeom>
            <a:solidFill>
              <a:srgbClr val="EFE5D8"/>
            </a:solidFill>
          </p:spPr>
        </p:sp>
        <p:sp>
          <p:nvSpPr>
            <p:cNvPr id="4" name="TextBox 4"/>
            <p:cNvSpPr txBox="1"/>
            <p:nvPr/>
          </p:nvSpPr>
          <p:spPr>
            <a:xfrm>
              <a:off x="0" y="-28575"/>
              <a:ext cx="4816593" cy="2935493"/>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82214" y="3640997"/>
            <a:ext cx="5566131" cy="4724246"/>
          </a:xfrm>
          <a:custGeom>
            <a:avLst/>
            <a:gdLst/>
            <a:ahLst/>
            <a:cxnLst/>
            <a:rect l="l" t="t" r="r" b="b"/>
            <a:pathLst>
              <a:path w="5566131" h="4724246">
                <a:moveTo>
                  <a:pt x="0" y="0"/>
                </a:moveTo>
                <a:lnTo>
                  <a:pt x="5566131" y="0"/>
                </a:lnTo>
                <a:lnTo>
                  <a:pt x="5566131" y="4724246"/>
                </a:lnTo>
                <a:lnTo>
                  <a:pt x="0" y="4724246"/>
                </a:lnTo>
                <a:lnTo>
                  <a:pt x="0" y="0"/>
                </a:lnTo>
                <a:close/>
              </a:path>
            </a:pathLst>
          </a:custGeom>
          <a:blipFill>
            <a:blip r:embed="rId2" cstate="print"/>
            <a:stretch>
              <a:fillRect/>
            </a:stretch>
          </a:blipFill>
        </p:spPr>
      </p:sp>
      <p:sp>
        <p:nvSpPr>
          <p:cNvPr id="6" name="TextBox 6"/>
          <p:cNvSpPr txBox="1"/>
          <p:nvPr/>
        </p:nvSpPr>
        <p:spPr>
          <a:xfrm>
            <a:off x="648459" y="845044"/>
            <a:ext cx="16207722" cy="2675890"/>
          </a:xfrm>
          <a:prstGeom prst="rect">
            <a:avLst/>
          </a:prstGeom>
        </p:spPr>
        <p:txBody>
          <a:bodyPr lIns="0" tIns="0" rIns="0" bIns="0" rtlCol="0" anchor="t">
            <a:spAutoFit/>
          </a:bodyPr>
          <a:lstStyle/>
          <a:p>
            <a:pPr>
              <a:lnSpc>
                <a:spcPts val="3500"/>
              </a:lnSpc>
            </a:pPr>
            <a:r>
              <a:rPr lang="en-US" sz="2500">
                <a:solidFill>
                  <a:srgbClr val="664C25"/>
                </a:solidFill>
                <a:latin typeface="Open Sans Bold"/>
                <a:ea typeface="Open Sans Bold"/>
              </a:rPr>
              <a:t>Operatorii/grupurile de operatori care şi-au înregistrat activitatea în agricultura ecologică pot reveni cu modificări la fişa de înregistrare, prin completarea şi depunerea unei solicitări privind modificarea fişei de înregistrare depusă iniţial, al cărei model este prevăzut în anexa nr. 13 din Ordinul MADR nr. 45/2022. Situaţiile în care se depune solicitarea privind modificarea fișei de înregistrare sunt următoarele (2)﻿:</a:t>
            </a:r>
          </a:p>
          <a:p>
            <a:pPr marL="0" lvl="0" indent="0" algn="l">
              <a:lnSpc>
                <a:spcPts val="3919"/>
              </a:lnSpc>
              <a:spcBef>
                <a:spcPct val="0"/>
              </a:spcBef>
            </a:pPr>
            <a:endParaRPr/>
          </a:p>
        </p:txBody>
      </p:sp>
      <p:sp>
        <p:nvSpPr>
          <p:cNvPr id="7" name="TextBox 7"/>
          <p:cNvSpPr txBox="1"/>
          <p:nvPr/>
        </p:nvSpPr>
        <p:spPr>
          <a:xfrm>
            <a:off x="5749849" y="2949434"/>
            <a:ext cx="12628813" cy="7438903"/>
          </a:xfrm>
          <a:prstGeom prst="rect">
            <a:avLst/>
          </a:prstGeom>
        </p:spPr>
        <p:txBody>
          <a:bodyPr lIns="0" tIns="0" rIns="0" bIns="0" rtlCol="0" anchor="t">
            <a:spAutoFit/>
          </a:bodyPr>
          <a:lstStyle/>
          <a:p>
            <a:pPr>
              <a:lnSpc>
                <a:spcPts val="3326"/>
              </a:lnSpc>
            </a:pPr>
            <a:r>
              <a:rPr lang="en-US" sz="1663">
                <a:solidFill>
                  <a:srgbClr val="422304"/>
                </a:solidFill>
                <a:latin typeface="Open Sans Bold"/>
              </a:rPr>
              <a:t>g) cazuri de forţă majoră sau circumstanţe excepţionale:</a:t>
            </a:r>
          </a:p>
          <a:p>
            <a:pPr>
              <a:lnSpc>
                <a:spcPts val="3326"/>
              </a:lnSpc>
            </a:pPr>
            <a:r>
              <a:rPr lang="en-US" sz="1663">
                <a:solidFill>
                  <a:srgbClr val="422304"/>
                </a:solidFill>
                <a:latin typeface="Open Sans"/>
              </a:rPr>
              <a:t>   </a:t>
            </a:r>
            <a:r>
              <a:rPr lang="en-US" sz="1663">
                <a:solidFill>
                  <a:srgbClr val="422304"/>
                </a:solidFill>
                <a:latin typeface="Open Sans Bold"/>
              </a:rPr>
              <a:t>(i) decesul operatorului sau al reprezentantului legal;</a:t>
            </a:r>
          </a:p>
          <a:p>
            <a:pPr>
              <a:lnSpc>
                <a:spcPts val="3326"/>
              </a:lnSpc>
            </a:pPr>
            <a:r>
              <a:rPr lang="en-US" sz="1663">
                <a:solidFill>
                  <a:srgbClr val="422304"/>
                </a:solidFill>
                <a:latin typeface="Open Sans"/>
              </a:rPr>
              <a:t>   </a:t>
            </a:r>
            <a:r>
              <a:rPr lang="en-US" sz="1663">
                <a:solidFill>
                  <a:srgbClr val="422304"/>
                </a:solidFill>
                <a:latin typeface="Open Sans Bold"/>
              </a:rPr>
              <a:t>(ii) incapacitatea profesională de lungă durată a operatorului;</a:t>
            </a:r>
          </a:p>
          <a:p>
            <a:pPr>
              <a:lnSpc>
                <a:spcPts val="3326"/>
              </a:lnSpc>
            </a:pPr>
            <a:r>
              <a:rPr lang="en-US" sz="1663">
                <a:solidFill>
                  <a:srgbClr val="422304"/>
                </a:solidFill>
                <a:latin typeface="Open Sans"/>
              </a:rPr>
              <a:t>   </a:t>
            </a:r>
            <a:r>
              <a:rPr lang="en-US" sz="1663">
                <a:solidFill>
                  <a:srgbClr val="422304"/>
                </a:solidFill>
                <a:latin typeface="Open Sans Bold"/>
              </a:rPr>
              <a:t>(iii) o catastrofă naturală gravă care afectează foarte mult suprafeţele agricole/de producţie piscicolă ale exploataţiei;</a:t>
            </a:r>
          </a:p>
          <a:p>
            <a:pPr>
              <a:lnSpc>
                <a:spcPts val="3326"/>
              </a:lnSpc>
            </a:pPr>
            <a:r>
              <a:rPr lang="en-US" sz="1663">
                <a:solidFill>
                  <a:srgbClr val="422304"/>
                </a:solidFill>
                <a:latin typeface="Open Sans"/>
              </a:rPr>
              <a:t>   </a:t>
            </a:r>
            <a:r>
              <a:rPr lang="en-US" sz="1663">
                <a:solidFill>
                  <a:srgbClr val="422304"/>
                </a:solidFill>
                <a:latin typeface="Open Sans Bold"/>
              </a:rPr>
              <a:t>(iv) distrugerea accidentală a clădirilor destinate creşterii animalelor/bazinelor piscicole, aflate pe exploataţie;</a:t>
            </a:r>
          </a:p>
          <a:p>
            <a:pPr>
              <a:lnSpc>
                <a:spcPts val="3326"/>
              </a:lnSpc>
            </a:pPr>
            <a:r>
              <a:rPr lang="en-US" sz="1663">
                <a:solidFill>
                  <a:srgbClr val="422304"/>
                </a:solidFill>
                <a:latin typeface="Open Sans"/>
              </a:rPr>
              <a:t>   </a:t>
            </a:r>
            <a:r>
              <a:rPr lang="en-US" sz="1663">
                <a:solidFill>
                  <a:srgbClr val="422304"/>
                </a:solidFill>
                <a:latin typeface="Open Sans Bold"/>
              </a:rPr>
              <a:t>(v) o epizootie care afectează parţial sau integral şeptelul operatorului sau stocul de peşte;</a:t>
            </a:r>
          </a:p>
          <a:p>
            <a:pPr>
              <a:lnSpc>
                <a:spcPts val="3326"/>
              </a:lnSpc>
            </a:pPr>
            <a:r>
              <a:rPr lang="en-US" sz="1663">
                <a:solidFill>
                  <a:srgbClr val="422304"/>
                </a:solidFill>
                <a:latin typeface="Open Sans Bold"/>
              </a:rPr>
              <a:t>h) constatarea de către organismul de control cu care operatorul are încheiat contract a unor diferenţe între datele înscrise privind producţia animalieră şi datele înscrise în Registrul parcelar faţă de datele înscrise în fişa de înregistrare depusă iniţial;</a:t>
            </a:r>
          </a:p>
          <a:p>
            <a:pPr>
              <a:lnSpc>
                <a:spcPts val="3326"/>
              </a:lnSpc>
            </a:pPr>
            <a:r>
              <a:rPr lang="en-US" sz="1663">
                <a:solidFill>
                  <a:srgbClr val="422304"/>
                </a:solidFill>
                <a:latin typeface="Open Sans Bold"/>
              </a:rPr>
              <a:t>i) transferul total al activităţii cu profil ecologic;</a:t>
            </a:r>
          </a:p>
          <a:p>
            <a:pPr>
              <a:lnSpc>
                <a:spcPts val="3326"/>
              </a:lnSpc>
            </a:pPr>
            <a:r>
              <a:rPr lang="en-US" sz="1663">
                <a:solidFill>
                  <a:srgbClr val="422304"/>
                </a:solidFill>
                <a:latin typeface="Open Sans Bold"/>
              </a:rPr>
              <a:t>j) transferul parţial al activităţii cu profil ecologic;</a:t>
            </a:r>
          </a:p>
          <a:p>
            <a:pPr>
              <a:lnSpc>
                <a:spcPts val="3326"/>
              </a:lnSpc>
            </a:pPr>
            <a:r>
              <a:rPr lang="en-US" sz="1663">
                <a:solidFill>
                  <a:srgbClr val="422304"/>
                </a:solidFill>
                <a:latin typeface="Open Sans Bold"/>
              </a:rPr>
              <a:t>k) modificarea blocurilor fizice, parcelelor, culturilor, existenţa unor fluctuaţii ale efectivelor de animale, constatarea de diferenţe între cultura înregistrată şi cultura înfiinţată, adăugarea/eliminarea de produse în/din lista de produse a distribuitorilor, modificarea statusului parcelei, modificarea dimensiunii exploataţiei prin adăugarea/retragerea de suprafeţe de teren, luciu de apă şi/sau animale/animale şi organisme de acvacultură, erori materiale. Pentru aceste cazuri operatorul are obligaţia să depună documente care să justifice necesitatea modificării.</a:t>
            </a:r>
          </a:p>
          <a:p>
            <a:pPr>
              <a:lnSpc>
                <a:spcPts val="2328"/>
              </a:lnSpc>
            </a:pPr>
            <a:endParaRPr/>
          </a:p>
          <a:p>
            <a:pPr>
              <a:lnSpc>
                <a:spcPts val="3300"/>
              </a:lnSpc>
              <a:spcBef>
                <a:spcPct val="0"/>
              </a:spcBef>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2063772" y="-2496465"/>
            <a:ext cx="10226866" cy="1022686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4C25"/>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1047148" flipH="1">
            <a:off x="-889381" y="7161352"/>
            <a:ext cx="2693773" cy="3918215"/>
          </a:xfrm>
          <a:custGeom>
            <a:avLst/>
            <a:gdLst/>
            <a:ahLst/>
            <a:cxnLst/>
            <a:rect l="l" t="t" r="r" b="b"/>
            <a:pathLst>
              <a:path w="2693773" h="3918215">
                <a:moveTo>
                  <a:pt x="2693773" y="0"/>
                </a:moveTo>
                <a:lnTo>
                  <a:pt x="0" y="0"/>
                </a:lnTo>
                <a:lnTo>
                  <a:pt x="0" y="3918215"/>
                </a:lnTo>
                <a:lnTo>
                  <a:pt x="2693773" y="3918215"/>
                </a:lnTo>
                <a:lnTo>
                  <a:pt x="2693773" y="0"/>
                </a:lnTo>
                <a:close/>
              </a:path>
            </a:pathLst>
          </a:custGeom>
          <a:blipFill>
            <a:blip r:embed="rId2" cstate="print"/>
            <a:stretch>
              <a:fillRect/>
            </a:stretch>
          </a:blipFill>
        </p:spPr>
      </p:sp>
      <p:sp>
        <p:nvSpPr>
          <p:cNvPr id="6" name="Freeform 6"/>
          <p:cNvSpPr/>
          <p:nvPr/>
        </p:nvSpPr>
        <p:spPr>
          <a:xfrm rot="1735901">
            <a:off x="16813447" y="6332152"/>
            <a:ext cx="2949107" cy="5173872"/>
          </a:xfrm>
          <a:custGeom>
            <a:avLst/>
            <a:gdLst/>
            <a:ahLst/>
            <a:cxnLst/>
            <a:rect l="l" t="t" r="r" b="b"/>
            <a:pathLst>
              <a:path w="2949107" h="5173872">
                <a:moveTo>
                  <a:pt x="0" y="0"/>
                </a:moveTo>
                <a:lnTo>
                  <a:pt x="2949106" y="0"/>
                </a:lnTo>
                <a:lnTo>
                  <a:pt x="2949106" y="5173872"/>
                </a:lnTo>
                <a:lnTo>
                  <a:pt x="0" y="5173872"/>
                </a:lnTo>
                <a:lnTo>
                  <a:pt x="0" y="0"/>
                </a:lnTo>
                <a:close/>
              </a:path>
            </a:pathLst>
          </a:custGeom>
          <a:blipFill>
            <a:blip r:embed="rId3" cstate="print"/>
            <a:stretch>
              <a:fillRect/>
            </a:stretch>
          </a:blipFill>
        </p:spPr>
      </p:sp>
      <p:sp>
        <p:nvSpPr>
          <p:cNvPr id="7" name="Freeform 7"/>
          <p:cNvSpPr/>
          <p:nvPr/>
        </p:nvSpPr>
        <p:spPr>
          <a:xfrm rot="-2323475">
            <a:off x="12390016" y="-2776920"/>
            <a:ext cx="2871504" cy="4222801"/>
          </a:xfrm>
          <a:custGeom>
            <a:avLst/>
            <a:gdLst/>
            <a:ahLst/>
            <a:cxnLst/>
            <a:rect l="l" t="t" r="r" b="b"/>
            <a:pathLst>
              <a:path w="2871504" h="4222801">
                <a:moveTo>
                  <a:pt x="0" y="0"/>
                </a:moveTo>
                <a:lnTo>
                  <a:pt x="2871504" y="0"/>
                </a:lnTo>
                <a:lnTo>
                  <a:pt x="2871504" y="4222801"/>
                </a:lnTo>
                <a:lnTo>
                  <a:pt x="0" y="4222801"/>
                </a:lnTo>
                <a:lnTo>
                  <a:pt x="0" y="0"/>
                </a:lnTo>
                <a:close/>
              </a:path>
            </a:pathLst>
          </a:custGeom>
          <a:blipFill>
            <a:blip r:embed="rId4" cstate="print"/>
            <a:stretch>
              <a:fillRect/>
            </a:stretch>
          </a:blipFill>
        </p:spPr>
      </p:sp>
      <p:sp>
        <p:nvSpPr>
          <p:cNvPr id="8" name="TextBox 8"/>
          <p:cNvSpPr txBox="1"/>
          <p:nvPr/>
        </p:nvSpPr>
        <p:spPr>
          <a:xfrm>
            <a:off x="2093484" y="1607795"/>
            <a:ext cx="15165816" cy="2133600"/>
          </a:xfrm>
          <a:prstGeom prst="rect">
            <a:avLst/>
          </a:prstGeom>
        </p:spPr>
        <p:txBody>
          <a:bodyPr lIns="0" tIns="0" rIns="0" bIns="0" rtlCol="0" anchor="t">
            <a:spAutoFit/>
          </a:bodyPr>
          <a:lstStyle/>
          <a:p>
            <a:pPr>
              <a:lnSpc>
                <a:spcPts val="4200"/>
              </a:lnSpc>
              <a:spcBef>
                <a:spcPct val="0"/>
              </a:spcBef>
            </a:pPr>
            <a:r>
              <a:rPr lang="en-US" sz="3000">
                <a:solidFill>
                  <a:srgbClr val="FFFFFF"/>
                </a:solidFill>
                <a:latin typeface="Manjari"/>
              </a:rPr>
              <a:t>Operatorii care desfăşoară activităţi de producţie zootehnică sunt scutiţi de obligaţia depunerii solicitării privind modificarea fişei de înregistrare depusă iniţial, al cărei model este prevăzut în anexa nr. 13 din Ordinul MADR nr. 45/2022, în situaţia în care intervin modificări care privesc categoria de vârstă a animalelor înscrise în fişa de înregistrare.</a:t>
            </a:r>
          </a:p>
        </p:txBody>
      </p:sp>
      <p:sp>
        <p:nvSpPr>
          <p:cNvPr id="9" name="Freeform 9"/>
          <p:cNvSpPr/>
          <p:nvPr/>
        </p:nvSpPr>
        <p:spPr>
          <a:xfrm>
            <a:off x="323828" y="1844863"/>
            <a:ext cx="1504460" cy="994583"/>
          </a:xfrm>
          <a:custGeom>
            <a:avLst/>
            <a:gdLst/>
            <a:ahLst/>
            <a:cxnLst/>
            <a:rect l="l" t="t" r="r" b="b"/>
            <a:pathLst>
              <a:path w="1504460" h="994583">
                <a:moveTo>
                  <a:pt x="0" y="0"/>
                </a:moveTo>
                <a:lnTo>
                  <a:pt x="1504460" y="0"/>
                </a:lnTo>
                <a:lnTo>
                  <a:pt x="1504460" y="994584"/>
                </a:lnTo>
                <a:lnTo>
                  <a:pt x="0" y="994584"/>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437611" y="4341470"/>
            <a:ext cx="13531809" cy="1600200"/>
          </a:xfrm>
          <a:prstGeom prst="rect">
            <a:avLst/>
          </a:prstGeom>
        </p:spPr>
        <p:txBody>
          <a:bodyPr lIns="0" tIns="0" rIns="0" bIns="0" rtlCol="0" anchor="t">
            <a:spAutoFit/>
          </a:bodyPr>
          <a:lstStyle/>
          <a:p>
            <a:pPr>
              <a:lnSpc>
                <a:spcPts val="4200"/>
              </a:lnSpc>
              <a:spcBef>
                <a:spcPct val="0"/>
              </a:spcBef>
            </a:pPr>
            <a:r>
              <a:rPr lang="en-US" sz="3000">
                <a:solidFill>
                  <a:srgbClr val="FFFFFF"/>
                </a:solidFill>
                <a:latin typeface="Manjari"/>
              </a:rPr>
              <a:t>Pentru modificările efectuate, operatorul/grupul de operatori trebuie să prezinte la DAJ/DAMB documente justificative, cu aplicarea prevederilor art. 5 alin. (2) din Ordinul MADR nr. 45/2022.</a:t>
            </a:r>
          </a:p>
        </p:txBody>
      </p:sp>
      <p:sp>
        <p:nvSpPr>
          <p:cNvPr id="11" name="TextBox 11"/>
          <p:cNvSpPr txBox="1"/>
          <p:nvPr/>
        </p:nvSpPr>
        <p:spPr>
          <a:xfrm>
            <a:off x="1828288" y="6543590"/>
            <a:ext cx="15165816" cy="2667000"/>
          </a:xfrm>
          <a:prstGeom prst="rect">
            <a:avLst/>
          </a:prstGeom>
        </p:spPr>
        <p:txBody>
          <a:bodyPr lIns="0" tIns="0" rIns="0" bIns="0" rtlCol="0" anchor="t">
            <a:spAutoFit/>
          </a:bodyPr>
          <a:lstStyle/>
          <a:p>
            <a:pPr>
              <a:lnSpc>
                <a:spcPts val="4200"/>
              </a:lnSpc>
              <a:spcBef>
                <a:spcPct val="0"/>
              </a:spcBef>
            </a:pPr>
            <a:r>
              <a:rPr lang="en-US" sz="3000">
                <a:solidFill>
                  <a:srgbClr val="FFFFFF"/>
                </a:solidFill>
                <a:latin typeface="Manjari"/>
              </a:rPr>
              <a:t>Solicitarea privind modificarea fișei de înregistrare depusă inițial, după aprobare, se restituie în original operatorului/grupului de operatori în cauză, o copie se păstrează la DAJ / DAMB, iar o copie, în format electronic, se transmite de către DAJ/DAMB organismului de control cu care operatorul/grupul de operatori are încheiat contract, în termen de maximum 10 zile lucrătoare de la data aprobării acesteia.</a:t>
            </a:r>
          </a:p>
        </p:txBody>
      </p:sp>
      <p:sp>
        <p:nvSpPr>
          <p:cNvPr id="12" name="Freeform 12"/>
          <p:cNvSpPr/>
          <p:nvPr/>
        </p:nvSpPr>
        <p:spPr>
          <a:xfrm>
            <a:off x="157648" y="6735817"/>
            <a:ext cx="1504460" cy="994583"/>
          </a:xfrm>
          <a:custGeom>
            <a:avLst/>
            <a:gdLst/>
            <a:ahLst/>
            <a:cxnLst/>
            <a:rect l="l" t="t" r="r" b="b"/>
            <a:pathLst>
              <a:path w="1504460" h="994583">
                <a:moveTo>
                  <a:pt x="0" y="0"/>
                </a:moveTo>
                <a:lnTo>
                  <a:pt x="1504460" y="0"/>
                </a:lnTo>
                <a:lnTo>
                  <a:pt x="1504460" y="994584"/>
                </a:lnTo>
                <a:lnTo>
                  <a:pt x="0" y="994584"/>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3" name="Freeform 13"/>
          <p:cNvSpPr/>
          <p:nvPr/>
        </p:nvSpPr>
        <p:spPr>
          <a:xfrm>
            <a:off x="2511029" y="4515073"/>
            <a:ext cx="1504460" cy="994583"/>
          </a:xfrm>
          <a:custGeom>
            <a:avLst/>
            <a:gdLst/>
            <a:ahLst/>
            <a:cxnLst/>
            <a:rect l="l" t="t" r="r" b="b"/>
            <a:pathLst>
              <a:path w="1504460" h="994583">
                <a:moveTo>
                  <a:pt x="0" y="0"/>
                </a:moveTo>
                <a:lnTo>
                  <a:pt x="1504460" y="0"/>
                </a:lnTo>
                <a:lnTo>
                  <a:pt x="1504460" y="994583"/>
                </a:lnTo>
                <a:lnTo>
                  <a:pt x="0" y="994583"/>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9C83"/>
        </a:solidFill>
        <a:effectLst/>
      </p:bgPr>
    </p:bg>
    <p:spTree>
      <p:nvGrpSpPr>
        <p:cNvPr id="1" name=""/>
        <p:cNvGrpSpPr/>
        <p:nvPr/>
      </p:nvGrpSpPr>
      <p:grpSpPr>
        <a:xfrm>
          <a:off x="0" y="0"/>
          <a:ext cx="0" cy="0"/>
          <a:chOff x="0" y="0"/>
          <a:chExt cx="0" cy="0"/>
        </a:xfrm>
      </p:grpSpPr>
      <p:grpSp>
        <p:nvGrpSpPr>
          <p:cNvPr id="2" name="Group 2"/>
          <p:cNvGrpSpPr/>
          <p:nvPr/>
        </p:nvGrpSpPr>
        <p:grpSpPr>
          <a:xfrm>
            <a:off x="-6525753" y="-4816830"/>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4" cstate="print">
                <a:alphaModFix amt="19999"/>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669796" y="441797"/>
            <a:ext cx="16996764" cy="9403406"/>
            <a:chOff x="0" y="0"/>
            <a:chExt cx="4380413" cy="2423450"/>
          </a:xfrm>
        </p:grpSpPr>
        <p:sp>
          <p:nvSpPr>
            <p:cNvPr id="9" name="Freeform 9"/>
            <p:cNvSpPr/>
            <p:nvPr/>
          </p:nvSpPr>
          <p:spPr>
            <a:xfrm>
              <a:off x="0" y="0"/>
              <a:ext cx="4380413" cy="2423450"/>
            </a:xfrm>
            <a:custGeom>
              <a:avLst/>
              <a:gdLst/>
              <a:ahLst/>
              <a:cxnLst/>
              <a:rect l="l" t="t" r="r" b="b"/>
              <a:pathLst>
                <a:path w="4380413" h="2423450">
                  <a:moveTo>
                    <a:pt x="4255953" y="2423450"/>
                  </a:moveTo>
                  <a:lnTo>
                    <a:pt x="124460" y="2423450"/>
                  </a:lnTo>
                  <a:cubicBezTo>
                    <a:pt x="55880" y="2423450"/>
                    <a:pt x="0" y="2367570"/>
                    <a:pt x="0" y="2298990"/>
                  </a:cubicBezTo>
                  <a:lnTo>
                    <a:pt x="0" y="124460"/>
                  </a:lnTo>
                  <a:cubicBezTo>
                    <a:pt x="0" y="55880"/>
                    <a:pt x="55880" y="0"/>
                    <a:pt x="124460" y="0"/>
                  </a:cubicBezTo>
                  <a:lnTo>
                    <a:pt x="4255953" y="0"/>
                  </a:lnTo>
                  <a:cubicBezTo>
                    <a:pt x="4324533" y="0"/>
                    <a:pt x="4380413" y="55880"/>
                    <a:pt x="4380413" y="124460"/>
                  </a:cubicBezTo>
                  <a:lnTo>
                    <a:pt x="4380413" y="2298990"/>
                  </a:lnTo>
                  <a:cubicBezTo>
                    <a:pt x="4380413" y="2367570"/>
                    <a:pt x="4324533" y="2423450"/>
                    <a:pt x="4255953" y="2423450"/>
                  </a:cubicBezTo>
                  <a:close/>
                </a:path>
              </a:pathLst>
            </a:custGeom>
            <a:solidFill>
              <a:srgbClr val="FFFFFF"/>
            </a:solidFill>
          </p:spPr>
        </p:sp>
      </p:grpSp>
      <p:grpSp>
        <p:nvGrpSpPr>
          <p:cNvPr id="10" name="Group 10"/>
          <p:cNvGrpSpPr/>
          <p:nvPr/>
        </p:nvGrpSpPr>
        <p:grpSpPr>
          <a:xfrm>
            <a:off x="11168955" y="2013237"/>
            <a:ext cx="10316026" cy="1031602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9C83"/>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3" name="Freeform 13"/>
          <p:cNvSpPr/>
          <p:nvPr/>
        </p:nvSpPr>
        <p:spPr>
          <a:xfrm>
            <a:off x="10752395" y="3309121"/>
            <a:ext cx="7311855" cy="5809722"/>
          </a:xfrm>
          <a:custGeom>
            <a:avLst/>
            <a:gdLst/>
            <a:ahLst/>
            <a:cxnLst/>
            <a:rect l="l" t="t" r="r" b="b"/>
            <a:pathLst>
              <a:path w="7311855" h="5809722">
                <a:moveTo>
                  <a:pt x="0" y="0"/>
                </a:moveTo>
                <a:lnTo>
                  <a:pt x="7311855" y="0"/>
                </a:lnTo>
                <a:lnTo>
                  <a:pt x="7311855" y="5809722"/>
                </a:lnTo>
                <a:lnTo>
                  <a:pt x="0" y="5809722"/>
                </a:lnTo>
                <a:lnTo>
                  <a:pt x="0" y="0"/>
                </a:lnTo>
                <a:close/>
              </a:path>
            </a:pathLst>
          </a:custGeom>
          <a:blipFill>
            <a:blip r:embed="rId6" cstate="print"/>
            <a:stretch>
              <a:fillRect/>
            </a:stretch>
          </a:blipFill>
        </p:spPr>
      </p:sp>
      <p:sp>
        <p:nvSpPr>
          <p:cNvPr id="14" name="TextBox 14"/>
          <p:cNvSpPr txBox="1"/>
          <p:nvPr/>
        </p:nvSpPr>
        <p:spPr>
          <a:xfrm>
            <a:off x="843752" y="764663"/>
            <a:ext cx="10832284" cy="3838914"/>
          </a:xfrm>
          <a:prstGeom prst="rect">
            <a:avLst/>
          </a:prstGeom>
        </p:spPr>
        <p:txBody>
          <a:bodyPr lIns="0" tIns="0" rIns="0" bIns="0" rtlCol="0" anchor="t">
            <a:spAutoFit/>
          </a:bodyPr>
          <a:lstStyle/>
          <a:p>
            <a:pPr>
              <a:lnSpc>
                <a:spcPts val="10157"/>
              </a:lnSpc>
            </a:pPr>
            <a:r>
              <a:rPr lang="en-US" sz="8464">
                <a:solidFill>
                  <a:srgbClr val="906F3F"/>
                </a:solidFill>
                <a:latin typeface="Fredoka Bold"/>
              </a:rPr>
              <a:t>Conversia la agriculturaecologică</a:t>
            </a:r>
          </a:p>
          <a:p>
            <a:pPr>
              <a:lnSpc>
                <a:spcPts val="10157"/>
              </a:lnSpc>
            </a:pPr>
            <a:endParaRPr/>
          </a:p>
        </p:txBody>
      </p:sp>
      <p:sp>
        <p:nvSpPr>
          <p:cNvPr id="15" name="TextBox 15"/>
          <p:cNvSpPr txBox="1"/>
          <p:nvPr/>
        </p:nvSpPr>
        <p:spPr>
          <a:xfrm>
            <a:off x="843752" y="3457727"/>
            <a:ext cx="10020419" cy="5927592"/>
          </a:xfrm>
          <a:prstGeom prst="rect">
            <a:avLst/>
          </a:prstGeom>
        </p:spPr>
        <p:txBody>
          <a:bodyPr lIns="0" tIns="0" rIns="0" bIns="0" rtlCol="0" anchor="t">
            <a:spAutoFit/>
          </a:bodyPr>
          <a:lstStyle/>
          <a:p>
            <a:pPr>
              <a:lnSpc>
                <a:spcPts val="4207"/>
              </a:lnSpc>
            </a:pPr>
            <a:r>
              <a:rPr lang="en-US" sz="3005">
                <a:solidFill>
                  <a:srgbClr val="906F3F"/>
                </a:solidFill>
                <a:latin typeface="Open Sans"/>
              </a:rPr>
              <a:t>Conversia înseamnă trecerea de la agricultura convențională la agricultura ecologică într-o perioadă determinată de timp, pe parcursul căreia se aplică dispozițiile privind producția ecologică. Data de începere a perioadei de conversie este data înscrisă în fişa de înregistrare în agricultura ecologică a operatorului/grupului de operatori de către DAJ/DAMB sau, în cazul adăugării de suprafeţe/ animale noi, data înregistrării solicitării privind modificarea fişei de înregistrare în agricultura ecologică depuse iniţial.</a:t>
            </a:r>
          </a:p>
          <a:p>
            <a:pPr>
              <a:lnSpc>
                <a:spcPts val="4907"/>
              </a:lnSpc>
              <a:spcBef>
                <a:spcPct val="0"/>
              </a:spcBef>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9C83"/>
        </a:solidFill>
        <a:effectLst/>
      </p:bgPr>
    </p:bg>
    <p:spTree>
      <p:nvGrpSpPr>
        <p:cNvPr id="1" name=""/>
        <p:cNvGrpSpPr/>
        <p:nvPr/>
      </p:nvGrpSpPr>
      <p:grpSpPr>
        <a:xfrm>
          <a:off x="0" y="0"/>
          <a:ext cx="0" cy="0"/>
          <a:chOff x="0" y="0"/>
          <a:chExt cx="0" cy="0"/>
        </a:xfrm>
      </p:grpSpPr>
      <p:grpSp>
        <p:nvGrpSpPr>
          <p:cNvPr id="2" name="Group 2"/>
          <p:cNvGrpSpPr/>
          <p:nvPr/>
        </p:nvGrpSpPr>
        <p:grpSpPr>
          <a:xfrm>
            <a:off x="-6525753" y="-4816830"/>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4" cstate="print">
                <a:alphaModFix amt="19999"/>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506020" y="441797"/>
            <a:ext cx="17275959" cy="9403406"/>
            <a:chOff x="0" y="0"/>
            <a:chExt cx="4452367" cy="2423450"/>
          </a:xfrm>
        </p:grpSpPr>
        <p:sp>
          <p:nvSpPr>
            <p:cNvPr id="9" name="Freeform 9"/>
            <p:cNvSpPr/>
            <p:nvPr/>
          </p:nvSpPr>
          <p:spPr>
            <a:xfrm>
              <a:off x="0" y="0"/>
              <a:ext cx="4452367" cy="2423450"/>
            </a:xfrm>
            <a:custGeom>
              <a:avLst/>
              <a:gdLst/>
              <a:ahLst/>
              <a:cxnLst/>
              <a:rect l="l" t="t" r="r" b="b"/>
              <a:pathLst>
                <a:path w="4452367" h="2423450">
                  <a:moveTo>
                    <a:pt x="4327907" y="2423450"/>
                  </a:moveTo>
                  <a:lnTo>
                    <a:pt x="124460" y="2423450"/>
                  </a:lnTo>
                  <a:cubicBezTo>
                    <a:pt x="55880" y="2423450"/>
                    <a:pt x="0" y="2367570"/>
                    <a:pt x="0" y="2298990"/>
                  </a:cubicBezTo>
                  <a:lnTo>
                    <a:pt x="0" y="124460"/>
                  </a:lnTo>
                  <a:cubicBezTo>
                    <a:pt x="0" y="55880"/>
                    <a:pt x="55880" y="0"/>
                    <a:pt x="124460" y="0"/>
                  </a:cubicBezTo>
                  <a:lnTo>
                    <a:pt x="4327908" y="0"/>
                  </a:lnTo>
                  <a:cubicBezTo>
                    <a:pt x="4396487" y="0"/>
                    <a:pt x="4452367" y="55880"/>
                    <a:pt x="4452367" y="124460"/>
                  </a:cubicBezTo>
                  <a:lnTo>
                    <a:pt x="4452367" y="2298990"/>
                  </a:lnTo>
                  <a:cubicBezTo>
                    <a:pt x="4452367" y="2367570"/>
                    <a:pt x="4396487" y="2423450"/>
                    <a:pt x="4327908" y="2423450"/>
                  </a:cubicBezTo>
                  <a:close/>
                </a:path>
              </a:pathLst>
            </a:custGeom>
            <a:solidFill>
              <a:srgbClr val="FFFFFF"/>
            </a:solidFill>
          </p:spPr>
        </p:sp>
      </p:grpSp>
      <p:grpSp>
        <p:nvGrpSpPr>
          <p:cNvPr id="10" name="Group 10"/>
          <p:cNvGrpSpPr/>
          <p:nvPr/>
        </p:nvGrpSpPr>
        <p:grpSpPr>
          <a:xfrm>
            <a:off x="11873471" y="1721753"/>
            <a:ext cx="752800" cy="752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6400"/>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a:off x="15490095" y="3310812"/>
            <a:ext cx="1832695" cy="1832688"/>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cstate="print"/>
              <a:stretch>
                <a:fillRect l="-14505" r="-14505"/>
              </a:stretch>
            </a:blipFill>
          </p:spPr>
        </p:sp>
      </p:grpSp>
      <p:sp>
        <p:nvSpPr>
          <p:cNvPr id="15" name="AutoShape 15"/>
          <p:cNvSpPr/>
          <p:nvPr/>
        </p:nvSpPr>
        <p:spPr>
          <a:xfrm>
            <a:off x="5980559" y="3018850"/>
            <a:ext cx="9504824" cy="0"/>
          </a:xfrm>
          <a:prstGeom prst="line">
            <a:avLst/>
          </a:prstGeom>
          <a:ln w="123825" cap="rnd">
            <a:solidFill>
              <a:srgbClr val="664C25"/>
            </a:solidFill>
            <a:prstDash val="sysDash"/>
            <a:headEnd type="none" w="sm" len="sm"/>
            <a:tailEnd type="none" w="sm" len="sm"/>
          </a:ln>
        </p:spPr>
      </p:sp>
      <p:grpSp>
        <p:nvGrpSpPr>
          <p:cNvPr id="16" name="Group 16"/>
          <p:cNvGrpSpPr/>
          <p:nvPr/>
        </p:nvGrpSpPr>
        <p:grpSpPr>
          <a:xfrm>
            <a:off x="-5051772" y="6836030"/>
            <a:ext cx="10226866" cy="1022686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9C83"/>
            </a:solidFill>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9" name="Freeform 19"/>
          <p:cNvSpPr/>
          <p:nvPr/>
        </p:nvSpPr>
        <p:spPr>
          <a:xfrm rot="3290755">
            <a:off x="1615055" y="1741279"/>
            <a:ext cx="1650094" cy="1398079"/>
          </a:xfrm>
          <a:custGeom>
            <a:avLst/>
            <a:gdLst/>
            <a:ahLst/>
            <a:cxnLst/>
            <a:rect l="l" t="t" r="r" b="b"/>
            <a:pathLst>
              <a:path w="1650094" h="1398079">
                <a:moveTo>
                  <a:pt x="0" y="0"/>
                </a:moveTo>
                <a:lnTo>
                  <a:pt x="1650094" y="0"/>
                </a:lnTo>
                <a:lnTo>
                  <a:pt x="1650094" y="1398080"/>
                </a:lnTo>
                <a:lnTo>
                  <a:pt x="0" y="1398080"/>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grpSp>
        <p:nvGrpSpPr>
          <p:cNvPr id="20" name="Group 20"/>
          <p:cNvGrpSpPr/>
          <p:nvPr/>
        </p:nvGrpSpPr>
        <p:grpSpPr>
          <a:xfrm>
            <a:off x="351869" y="6586324"/>
            <a:ext cx="2671986" cy="2671976"/>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cstate="print"/>
              <a:stretch>
                <a:fillRect l="-25184" r="-25184"/>
              </a:stretch>
            </a:blipFill>
          </p:spPr>
        </p:sp>
      </p:grpSp>
      <p:graphicFrame>
        <p:nvGraphicFramePr>
          <p:cNvPr id="22" name="Table 22"/>
          <p:cNvGraphicFramePr>
            <a:graphicFrameLocks noGrp="1"/>
          </p:cNvGraphicFramePr>
          <p:nvPr/>
        </p:nvGraphicFramePr>
        <p:xfrm>
          <a:off x="3428649" y="3765024"/>
          <a:ext cx="11430701" cy="4686300"/>
        </p:xfrm>
        <a:graphic>
          <a:graphicData uri="http://schemas.openxmlformats.org/drawingml/2006/table">
            <a:tbl>
              <a:tblPr/>
              <a:tblGrid>
                <a:gridCol w="3376934">
                  <a:extLst>
                    <a:ext uri="{9D8B030D-6E8A-4147-A177-3AD203B41FA5}">
                      <a16:colId xmlns:a16="http://schemas.microsoft.com/office/drawing/2014/main" val="20000"/>
                    </a:ext>
                  </a:extLst>
                </a:gridCol>
                <a:gridCol w="2433812">
                  <a:extLst>
                    <a:ext uri="{9D8B030D-6E8A-4147-A177-3AD203B41FA5}">
                      <a16:colId xmlns:a16="http://schemas.microsoft.com/office/drawing/2014/main" val="20001"/>
                    </a:ext>
                  </a:extLst>
                </a:gridCol>
                <a:gridCol w="5619955">
                  <a:extLst>
                    <a:ext uri="{9D8B030D-6E8A-4147-A177-3AD203B41FA5}">
                      <a16:colId xmlns:a16="http://schemas.microsoft.com/office/drawing/2014/main" val="20002"/>
                    </a:ext>
                  </a:extLst>
                </a:gridCol>
              </a:tblGrid>
              <a:tr h="1027529">
                <a:tc>
                  <a:txBody>
                    <a:bodyPr/>
                    <a:lstStyle/>
                    <a:p>
                      <a:pPr algn="ctr">
                        <a:lnSpc>
                          <a:spcPts val="2519"/>
                        </a:lnSpc>
                        <a:defRPr/>
                      </a:pPr>
                      <a:r>
                        <a:rPr lang="en-US" sz="1799">
                          <a:solidFill>
                            <a:srgbClr val="000000"/>
                          </a:solidFill>
                          <a:latin typeface="Open Sans Bold"/>
                        </a:rPr>
                        <a:t>Tipul culturii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19"/>
                        </a:lnSpc>
                        <a:defRPr/>
                      </a:pPr>
                      <a:r>
                        <a:rPr lang="en-US" sz="1799">
                          <a:solidFill>
                            <a:srgbClr val="000000"/>
                          </a:solidFill>
                          <a:latin typeface="Open Sans Bold"/>
                        </a:rPr>
                        <a:t>Durata</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19"/>
                        </a:lnSpc>
                        <a:defRPr/>
                      </a:pPr>
                      <a:r>
                        <a:rPr lang="en-US" sz="1799">
                          <a:solidFill>
                            <a:srgbClr val="000000"/>
                          </a:solidFill>
                          <a:latin typeface="Open Sans Bold"/>
                        </a:rPr>
                        <a:t>Condiții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1315621">
                <a:tc>
                  <a:txBody>
                    <a:bodyPr/>
                    <a:lstStyle/>
                    <a:p>
                      <a:pPr algn="ctr">
                        <a:lnSpc>
                          <a:spcPts val="2519"/>
                        </a:lnSpc>
                        <a:defRPr/>
                      </a:pPr>
                      <a:r>
                        <a:rPr lang="en-US" sz="1799">
                          <a:solidFill>
                            <a:srgbClr val="000000"/>
                          </a:solidFill>
                          <a:latin typeface="Open Sans Bold"/>
                        </a:rPr>
                        <a:t>Culturi anuale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2 ani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Produsele semănate după 2 ani de la începutul conversiei pot fi comercializate cu status de produs ecologic.</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1315621">
                <a:tc>
                  <a:txBody>
                    <a:bodyPr/>
                    <a:lstStyle/>
                    <a:p>
                      <a:pPr algn="ctr">
                        <a:lnSpc>
                          <a:spcPts val="2519"/>
                        </a:lnSpc>
                        <a:defRPr/>
                      </a:pPr>
                      <a:r>
                        <a:rPr lang="en-US" sz="1799">
                          <a:solidFill>
                            <a:srgbClr val="000000"/>
                          </a:solidFill>
                          <a:latin typeface="Open Sans Bold"/>
                        </a:rPr>
                        <a:t>Culturi perene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3 ani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Produsele semănate după 3 ani de la începutul conversiei pot fi comercializate cu status de produs ecologic.</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1027529">
                <a:tc>
                  <a:txBody>
                    <a:bodyPr/>
                    <a:lstStyle/>
                    <a:p>
                      <a:pPr algn="ctr">
                        <a:lnSpc>
                          <a:spcPts val="2519"/>
                        </a:lnSpc>
                        <a:defRPr/>
                      </a:pPr>
                      <a:r>
                        <a:rPr lang="en-US" sz="1799">
                          <a:solidFill>
                            <a:srgbClr val="000000"/>
                          </a:solidFill>
                          <a:latin typeface="Open Sans Bold"/>
                        </a:rPr>
                        <a:t>Pajiști și culturi furajere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2 ani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Înainte de folosirea ca furaj ecologic.</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23" name="Group 23"/>
          <p:cNvGrpSpPr/>
          <p:nvPr/>
        </p:nvGrpSpPr>
        <p:grpSpPr>
          <a:xfrm>
            <a:off x="14917386" y="6836030"/>
            <a:ext cx="2768292" cy="2768281"/>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cstate="print"/>
              <a:stretch>
                <a:fillRect l="-33883" r="-33883"/>
              </a:stretch>
            </a:blipFill>
          </p:spPr>
        </p:sp>
      </p:grpSp>
      <p:sp>
        <p:nvSpPr>
          <p:cNvPr id="25" name="TextBox 25"/>
          <p:cNvSpPr txBox="1"/>
          <p:nvPr/>
        </p:nvSpPr>
        <p:spPr>
          <a:xfrm>
            <a:off x="3565518" y="1038225"/>
            <a:ext cx="8072081" cy="1666875"/>
          </a:xfrm>
          <a:prstGeom prst="rect">
            <a:avLst/>
          </a:prstGeom>
        </p:spPr>
        <p:txBody>
          <a:bodyPr lIns="0" tIns="0" rIns="0" bIns="0" rtlCol="0" anchor="t">
            <a:spAutoFit/>
          </a:bodyPr>
          <a:lstStyle/>
          <a:p>
            <a:pPr>
              <a:lnSpc>
                <a:spcPts val="6655"/>
              </a:lnSpc>
            </a:pPr>
            <a:r>
              <a:rPr lang="en-US" sz="5546">
                <a:solidFill>
                  <a:srgbClr val="664C25"/>
                </a:solidFill>
                <a:latin typeface="Open Sans Bold"/>
              </a:rPr>
              <a:t>Conversia la agricultura ecologică</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sp>
        <p:nvSpPr>
          <p:cNvPr id="2" name="Freeform 2"/>
          <p:cNvSpPr/>
          <p:nvPr/>
        </p:nvSpPr>
        <p:spPr>
          <a:xfrm rot="-10800000">
            <a:off x="-6062487" y="-4644340"/>
            <a:ext cx="13874077" cy="7063166"/>
          </a:xfrm>
          <a:custGeom>
            <a:avLst/>
            <a:gdLst/>
            <a:ahLst/>
            <a:cxnLst/>
            <a:rect l="l" t="t" r="r" b="b"/>
            <a:pathLst>
              <a:path w="13874077" h="7063166">
                <a:moveTo>
                  <a:pt x="0" y="0"/>
                </a:moveTo>
                <a:lnTo>
                  <a:pt x="13874077" y="0"/>
                </a:lnTo>
                <a:lnTo>
                  <a:pt x="13874077" y="7063166"/>
                </a:lnTo>
                <a:lnTo>
                  <a:pt x="0" y="706316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7569430" y="1940796"/>
            <a:ext cx="13874077" cy="7063166"/>
          </a:xfrm>
          <a:custGeom>
            <a:avLst/>
            <a:gdLst/>
            <a:ahLst/>
            <a:cxnLst/>
            <a:rect l="l" t="t" r="r" b="b"/>
            <a:pathLst>
              <a:path w="13874077" h="7063166">
                <a:moveTo>
                  <a:pt x="0" y="7063166"/>
                </a:moveTo>
                <a:lnTo>
                  <a:pt x="13874076" y="7063166"/>
                </a:lnTo>
                <a:lnTo>
                  <a:pt x="13874076" y="0"/>
                </a:lnTo>
                <a:lnTo>
                  <a:pt x="0" y="0"/>
                </a:lnTo>
                <a:lnTo>
                  <a:pt x="0" y="7063166"/>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4" name="AutoShape 4"/>
          <p:cNvSpPr/>
          <p:nvPr/>
        </p:nvSpPr>
        <p:spPr>
          <a:xfrm flipH="1" flipV="1">
            <a:off x="288275" y="775954"/>
            <a:ext cx="0" cy="6550387"/>
          </a:xfrm>
          <a:prstGeom prst="line">
            <a:avLst/>
          </a:prstGeom>
          <a:ln w="142875" cap="rnd">
            <a:solidFill>
              <a:srgbClr val="FFFFFF"/>
            </a:solidFill>
            <a:prstDash val="sysDash"/>
            <a:headEnd type="none" w="sm" len="sm"/>
            <a:tailEnd type="none" w="sm" len="sm"/>
          </a:ln>
        </p:spPr>
      </p:sp>
      <p:sp>
        <p:nvSpPr>
          <p:cNvPr id="5" name="Freeform 5"/>
          <p:cNvSpPr/>
          <p:nvPr/>
        </p:nvSpPr>
        <p:spPr>
          <a:xfrm rot="-10800000" flipV="1">
            <a:off x="-2453349" y="2891041"/>
            <a:ext cx="13874077" cy="7063166"/>
          </a:xfrm>
          <a:custGeom>
            <a:avLst/>
            <a:gdLst/>
            <a:ahLst/>
            <a:cxnLst/>
            <a:rect l="l" t="t" r="r" b="b"/>
            <a:pathLst>
              <a:path w="13874077" h="7063166">
                <a:moveTo>
                  <a:pt x="0" y="7063166"/>
                </a:moveTo>
                <a:lnTo>
                  <a:pt x="13874077" y="7063166"/>
                </a:lnTo>
                <a:lnTo>
                  <a:pt x="13874077" y="0"/>
                </a:lnTo>
                <a:lnTo>
                  <a:pt x="0" y="0"/>
                </a:lnTo>
                <a:lnTo>
                  <a:pt x="0" y="7063166"/>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4413923" y="-2995990"/>
            <a:ext cx="13874077" cy="7063166"/>
          </a:xfrm>
          <a:custGeom>
            <a:avLst/>
            <a:gdLst/>
            <a:ahLst/>
            <a:cxnLst/>
            <a:rect l="l" t="t" r="r" b="b"/>
            <a:pathLst>
              <a:path w="13874077" h="7063166">
                <a:moveTo>
                  <a:pt x="0" y="0"/>
                </a:moveTo>
                <a:lnTo>
                  <a:pt x="13874077" y="0"/>
                </a:lnTo>
                <a:lnTo>
                  <a:pt x="13874077" y="7063166"/>
                </a:lnTo>
                <a:lnTo>
                  <a:pt x="0" y="706316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7" name="Freeform 7"/>
          <p:cNvSpPr/>
          <p:nvPr/>
        </p:nvSpPr>
        <p:spPr>
          <a:xfrm rot="-3881706">
            <a:off x="-181574" y="8713727"/>
            <a:ext cx="2139688" cy="1622273"/>
          </a:xfrm>
          <a:custGeom>
            <a:avLst/>
            <a:gdLst/>
            <a:ahLst/>
            <a:cxnLst/>
            <a:rect l="l" t="t" r="r" b="b"/>
            <a:pathLst>
              <a:path w="2139688" h="1622273">
                <a:moveTo>
                  <a:pt x="0" y="0"/>
                </a:moveTo>
                <a:lnTo>
                  <a:pt x="2139688" y="0"/>
                </a:lnTo>
                <a:lnTo>
                  <a:pt x="2139688" y="1622273"/>
                </a:lnTo>
                <a:lnTo>
                  <a:pt x="0" y="1622273"/>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8" name="Freeform 8"/>
          <p:cNvSpPr/>
          <p:nvPr/>
        </p:nvSpPr>
        <p:spPr>
          <a:xfrm rot="-1527366">
            <a:off x="15722080" y="839312"/>
            <a:ext cx="995028" cy="1216145"/>
          </a:xfrm>
          <a:custGeom>
            <a:avLst/>
            <a:gdLst/>
            <a:ahLst/>
            <a:cxnLst/>
            <a:rect l="l" t="t" r="r" b="b"/>
            <a:pathLst>
              <a:path w="995028" h="1216145">
                <a:moveTo>
                  <a:pt x="0" y="0"/>
                </a:moveTo>
                <a:lnTo>
                  <a:pt x="995028" y="0"/>
                </a:lnTo>
                <a:lnTo>
                  <a:pt x="995028" y="1216145"/>
                </a:lnTo>
                <a:lnTo>
                  <a:pt x="0" y="1216145"/>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2089513" y="3873058"/>
            <a:ext cx="5892440" cy="5892416"/>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cstate="print"/>
              <a:stretch>
                <a:fillRect l="-6437" r="-6437"/>
              </a:stretch>
            </a:blipFill>
          </p:spPr>
        </p:sp>
      </p:grpSp>
      <p:sp>
        <p:nvSpPr>
          <p:cNvPr id="11" name="TextBox 11"/>
          <p:cNvSpPr txBox="1"/>
          <p:nvPr/>
        </p:nvSpPr>
        <p:spPr>
          <a:xfrm>
            <a:off x="2618303" y="345859"/>
            <a:ext cx="9821997" cy="1666875"/>
          </a:xfrm>
          <a:prstGeom prst="rect">
            <a:avLst/>
          </a:prstGeom>
        </p:spPr>
        <p:txBody>
          <a:bodyPr lIns="0" tIns="0" rIns="0" bIns="0" rtlCol="0" anchor="t">
            <a:spAutoFit/>
          </a:bodyPr>
          <a:lstStyle/>
          <a:p>
            <a:pPr>
              <a:lnSpc>
                <a:spcPts val="6655"/>
              </a:lnSpc>
            </a:pPr>
            <a:r>
              <a:rPr lang="en-US" sz="5546">
                <a:solidFill>
                  <a:srgbClr val="664C25"/>
                </a:solidFill>
                <a:latin typeface="Open Sans Bold"/>
              </a:rPr>
              <a:t>Conversia la agricultura ecologică</a:t>
            </a:r>
          </a:p>
        </p:txBody>
      </p:sp>
      <p:sp>
        <p:nvSpPr>
          <p:cNvPr id="12" name="TextBox 12"/>
          <p:cNvSpPr txBox="1"/>
          <p:nvPr/>
        </p:nvSpPr>
        <p:spPr>
          <a:xfrm>
            <a:off x="1028700" y="2440372"/>
            <a:ext cx="10008996" cy="1783589"/>
          </a:xfrm>
          <a:prstGeom prst="rect">
            <a:avLst/>
          </a:prstGeom>
        </p:spPr>
        <p:txBody>
          <a:bodyPr lIns="0" tIns="0" rIns="0" bIns="0" rtlCol="0" anchor="t">
            <a:spAutoFit/>
          </a:bodyPr>
          <a:lstStyle/>
          <a:p>
            <a:pPr>
              <a:lnSpc>
                <a:spcPts val="3541"/>
              </a:lnSpc>
              <a:spcBef>
                <a:spcPct val="0"/>
              </a:spcBef>
            </a:pPr>
            <a:r>
              <a:rPr lang="en-US" sz="2529">
                <a:solidFill>
                  <a:srgbClr val="664C25"/>
                </a:solidFill>
                <a:latin typeface="Manjari"/>
              </a:rPr>
              <a:t>Conversia unui teren agricol începe odată cu înregistrarea operatorului la DAJ/DAMB (data aprobării fișei de înregistrare) și data la care practicile devin conforme cu regulile de producție ecologică.</a:t>
            </a:r>
          </a:p>
        </p:txBody>
      </p:sp>
      <p:sp>
        <p:nvSpPr>
          <p:cNvPr id="13" name="TextBox 13"/>
          <p:cNvSpPr txBox="1"/>
          <p:nvPr/>
        </p:nvSpPr>
        <p:spPr>
          <a:xfrm>
            <a:off x="1936642" y="6498682"/>
            <a:ext cx="10008996" cy="2678939"/>
          </a:xfrm>
          <a:prstGeom prst="rect">
            <a:avLst/>
          </a:prstGeom>
        </p:spPr>
        <p:txBody>
          <a:bodyPr lIns="0" tIns="0" rIns="0" bIns="0" rtlCol="0" anchor="t">
            <a:spAutoFit/>
          </a:bodyPr>
          <a:lstStyle/>
          <a:p>
            <a:pPr>
              <a:lnSpc>
                <a:spcPts val="3541"/>
              </a:lnSpc>
            </a:pPr>
            <a:r>
              <a:rPr lang="en-US" sz="2529">
                <a:solidFill>
                  <a:srgbClr val="664C25"/>
                </a:solidFill>
                <a:latin typeface="Manjari"/>
              </a:rPr>
              <a:t>Conversia unui animal începe cu data la care operatorul își înregistrează activitatea de creștere a animalelor la DAJ/DAMB (data aprobării fișei de înregistrare) și data la care respectă condiţiile de creștere în sistem ecologic (în ceea ce privește adăpostul, alimentația, profilaxia).</a:t>
            </a:r>
          </a:p>
          <a:p>
            <a:pPr>
              <a:lnSpc>
                <a:spcPts val="3541"/>
              </a:lnSpc>
              <a:spcBef>
                <a:spcPct val="0"/>
              </a:spcBef>
            </a:pPr>
            <a:endParaRPr/>
          </a:p>
        </p:txBody>
      </p:sp>
      <p:sp>
        <p:nvSpPr>
          <p:cNvPr id="14" name="TextBox 14"/>
          <p:cNvSpPr txBox="1"/>
          <p:nvPr/>
        </p:nvSpPr>
        <p:spPr>
          <a:xfrm>
            <a:off x="1411732" y="4467443"/>
            <a:ext cx="10008996" cy="1783589"/>
          </a:xfrm>
          <a:prstGeom prst="rect">
            <a:avLst/>
          </a:prstGeom>
        </p:spPr>
        <p:txBody>
          <a:bodyPr lIns="0" tIns="0" rIns="0" bIns="0" rtlCol="0" anchor="t">
            <a:spAutoFit/>
          </a:bodyPr>
          <a:lstStyle/>
          <a:p>
            <a:pPr>
              <a:lnSpc>
                <a:spcPts val="3541"/>
              </a:lnSpc>
              <a:spcBef>
                <a:spcPct val="0"/>
              </a:spcBef>
            </a:pPr>
            <a:r>
              <a:rPr lang="en-US" sz="2529">
                <a:solidFill>
                  <a:srgbClr val="664C25"/>
                </a:solidFill>
                <a:latin typeface="Manjari"/>
              </a:rPr>
              <a:t>Furaje în conversie– înseamnă hrana pentru animale obţinută în perioada de conversie la producţia ecologică, cu excepţia celor recoltate în termen de 12 luni de la începutul perioadei de conversie (primul an de conversie).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9C83"/>
        </a:solidFill>
        <a:effectLst/>
      </p:bgPr>
    </p:bg>
    <p:spTree>
      <p:nvGrpSpPr>
        <p:cNvPr id="1" name=""/>
        <p:cNvGrpSpPr/>
        <p:nvPr/>
      </p:nvGrpSpPr>
      <p:grpSpPr>
        <a:xfrm>
          <a:off x="0" y="0"/>
          <a:ext cx="0" cy="0"/>
          <a:chOff x="0" y="0"/>
          <a:chExt cx="0" cy="0"/>
        </a:xfrm>
      </p:grpSpPr>
      <p:grpSp>
        <p:nvGrpSpPr>
          <p:cNvPr id="2" name="Group 2"/>
          <p:cNvGrpSpPr/>
          <p:nvPr/>
        </p:nvGrpSpPr>
        <p:grpSpPr>
          <a:xfrm>
            <a:off x="-6525753" y="-4816830"/>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4" cstate="print">
                <a:alphaModFix amt="19999"/>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506020" y="441797"/>
            <a:ext cx="17275959" cy="9403406"/>
            <a:chOff x="0" y="0"/>
            <a:chExt cx="4452367" cy="2423450"/>
          </a:xfrm>
        </p:grpSpPr>
        <p:sp>
          <p:nvSpPr>
            <p:cNvPr id="9" name="Freeform 9"/>
            <p:cNvSpPr/>
            <p:nvPr/>
          </p:nvSpPr>
          <p:spPr>
            <a:xfrm>
              <a:off x="0" y="0"/>
              <a:ext cx="4452367" cy="2423450"/>
            </a:xfrm>
            <a:custGeom>
              <a:avLst/>
              <a:gdLst/>
              <a:ahLst/>
              <a:cxnLst/>
              <a:rect l="l" t="t" r="r" b="b"/>
              <a:pathLst>
                <a:path w="4452367" h="2423450">
                  <a:moveTo>
                    <a:pt x="4327907" y="2423450"/>
                  </a:moveTo>
                  <a:lnTo>
                    <a:pt x="124460" y="2423450"/>
                  </a:lnTo>
                  <a:cubicBezTo>
                    <a:pt x="55880" y="2423450"/>
                    <a:pt x="0" y="2367570"/>
                    <a:pt x="0" y="2298990"/>
                  </a:cubicBezTo>
                  <a:lnTo>
                    <a:pt x="0" y="124460"/>
                  </a:lnTo>
                  <a:cubicBezTo>
                    <a:pt x="0" y="55880"/>
                    <a:pt x="55880" y="0"/>
                    <a:pt x="124460" y="0"/>
                  </a:cubicBezTo>
                  <a:lnTo>
                    <a:pt x="4327908" y="0"/>
                  </a:lnTo>
                  <a:cubicBezTo>
                    <a:pt x="4396487" y="0"/>
                    <a:pt x="4452367" y="55880"/>
                    <a:pt x="4452367" y="124460"/>
                  </a:cubicBezTo>
                  <a:lnTo>
                    <a:pt x="4452367" y="2298990"/>
                  </a:lnTo>
                  <a:cubicBezTo>
                    <a:pt x="4452367" y="2367570"/>
                    <a:pt x="4396487" y="2423450"/>
                    <a:pt x="4327908" y="2423450"/>
                  </a:cubicBezTo>
                  <a:close/>
                </a:path>
              </a:pathLst>
            </a:custGeom>
            <a:solidFill>
              <a:srgbClr val="FFFFFF"/>
            </a:solidFill>
          </p:spPr>
        </p:sp>
      </p:grpSp>
      <p:grpSp>
        <p:nvGrpSpPr>
          <p:cNvPr id="10" name="Group 10"/>
          <p:cNvGrpSpPr/>
          <p:nvPr/>
        </p:nvGrpSpPr>
        <p:grpSpPr>
          <a:xfrm>
            <a:off x="11873471" y="1721753"/>
            <a:ext cx="752800" cy="752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6400"/>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a:off x="15269144" y="3089861"/>
            <a:ext cx="2053647" cy="2053639"/>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cstate="print"/>
              <a:stretch>
                <a:fillRect l="-41759" r="-41759"/>
              </a:stretch>
            </a:blipFill>
          </p:spPr>
        </p:sp>
      </p:grpSp>
      <p:sp>
        <p:nvSpPr>
          <p:cNvPr id="15" name="AutoShape 15"/>
          <p:cNvSpPr/>
          <p:nvPr/>
        </p:nvSpPr>
        <p:spPr>
          <a:xfrm>
            <a:off x="5980559" y="3018850"/>
            <a:ext cx="9504824" cy="0"/>
          </a:xfrm>
          <a:prstGeom prst="line">
            <a:avLst/>
          </a:prstGeom>
          <a:ln w="123825" cap="rnd">
            <a:solidFill>
              <a:srgbClr val="664C25"/>
            </a:solidFill>
            <a:prstDash val="sysDash"/>
            <a:headEnd type="none" w="sm" len="sm"/>
            <a:tailEnd type="none" w="sm" len="sm"/>
          </a:ln>
        </p:spPr>
      </p:sp>
      <p:grpSp>
        <p:nvGrpSpPr>
          <p:cNvPr id="16" name="Group 16"/>
          <p:cNvGrpSpPr/>
          <p:nvPr/>
        </p:nvGrpSpPr>
        <p:grpSpPr>
          <a:xfrm>
            <a:off x="-5051772" y="6836030"/>
            <a:ext cx="10226866" cy="1022686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9C83"/>
            </a:solidFill>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9" name="Group 19"/>
          <p:cNvGrpSpPr/>
          <p:nvPr/>
        </p:nvGrpSpPr>
        <p:grpSpPr>
          <a:xfrm>
            <a:off x="506020" y="6586324"/>
            <a:ext cx="2671986" cy="2671976"/>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cstate="print"/>
              <a:stretch>
                <a:fillRect l="-31880" r="-31880"/>
              </a:stretch>
            </a:blipFill>
          </p:spPr>
        </p:sp>
      </p:grpSp>
      <p:graphicFrame>
        <p:nvGraphicFramePr>
          <p:cNvPr id="21" name="Table 21"/>
          <p:cNvGraphicFramePr>
            <a:graphicFrameLocks noGrp="1"/>
          </p:cNvGraphicFramePr>
          <p:nvPr/>
        </p:nvGraphicFramePr>
        <p:xfrm>
          <a:off x="3428649" y="3230632"/>
          <a:ext cx="11430701" cy="6257924"/>
        </p:xfrm>
        <a:graphic>
          <a:graphicData uri="http://schemas.openxmlformats.org/drawingml/2006/table">
            <a:tbl>
              <a:tblPr/>
              <a:tblGrid>
                <a:gridCol w="3376934">
                  <a:extLst>
                    <a:ext uri="{9D8B030D-6E8A-4147-A177-3AD203B41FA5}">
                      <a16:colId xmlns:a16="http://schemas.microsoft.com/office/drawing/2014/main" val="20000"/>
                    </a:ext>
                  </a:extLst>
                </a:gridCol>
                <a:gridCol w="2433812">
                  <a:extLst>
                    <a:ext uri="{9D8B030D-6E8A-4147-A177-3AD203B41FA5}">
                      <a16:colId xmlns:a16="http://schemas.microsoft.com/office/drawing/2014/main" val="20001"/>
                    </a:ext>
                  </a:extLst>
                </a:gridCol>
                <a:gridCol w="5619955">
                  <a:extLst>
                    <a:ext uri="{9D8B030D-6E8A-4147-A177-3AD203B41FA5}">
                      <a16:colId xmlns:a16="http://schemas.microsoft.com/office/drawing/2014/main" val="20002"/>
                    </a:ext>
                  </a:extLst>
                </a:gridCol>
              </a:tblGrid>
              <a:tr h="1025418">
                <a:tc>
                  <a:txBody>
                    <a:bodyPr/>
                    <a:lstStyle/>
                    <a:p>
                      <a:pPr algn="ctr">
                        <a:lnSpc>
                          <a:spcPts val="2519"/>
                        </a:lnSpc>
                        <a:defRPr/>
                      </a:pPr>
                      <a:r>
                        <a:rPr lang="en-US" sz="1799">
                          <a:solidFill>
                            <a:srgbClr val="000000"/>
                          </a:solidFill>
                          <a:latin typeface="Open Sans Bold"/>
                        </a:rPr>
                        <a:t>Specia</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19"/>
                        </a:lnSpc>
                        <a:defRPr/>
                      </a:pPr>
                      <a:r>
                        <a:rPr lang="en-US" sz="1799">
                          <a:solidFill>
                            <a:srgbClr val="000000"/>
                          </a:solidFill>
                          <a:latin typeface="Open Sans Bold"/>
                        </a:rPr>
                        <a:t>Producția</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19"/>
                        </a:lnSpc>
                        <a:defRPr/>
                      </a:pPr>
                      <a:r>
                        <a:rPr lang="en-US" sz="1799">
                          <a:solidFill>
                            <a:srgbClr val="000000"/>
                          </a:solidFill>
                          <a:latin typeface="Open Sans Bold"/>
                        </a:rPr>
                        <a:t>Durata conversiei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1025418">
                <a:tc>
                  <a:txBody>
                    <a:bodyPr/>
                    <a:lstStyle/>
                    <a:p>
                      <a:pPr algn="ctr">
                        <a:lnSpc>
                          <a:spcPts val="2519"/>
                        </a:lnSpc>
                        <a:defRPr/>
                      </a:pPr>
                      <a:r>
                        <a:rPr lang="en-US" sz="1799">
                          <a:solidFill>
                            <a:srgbClr val="000000"/>
                          </a:solidFill>
                          <a:latin typeface="Open Sans Bold"/>
                        </a:rPr>
                        <a:t>Ovine, caprine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Carne/lapte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6 luni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1590835">
                <a:tc>
                  <a:txBody>
                    <a:bodyPr/>
                    <a:lstStyle/>
                    <a:p>
                      <a:pPr algn="ctr">
                        <a:lnSpc>
                          <a:spcPts val="2519"/>
                        </a:lnSpc>
                        <a:defRPr/>
                      </a:pPr>
                      <a:r>
                        <a:rPr lang="en-US" sz="1799">
                          <a:solidFill>
                            <a:srgbClr val="000000"/>
                          </a:solidFill>
                          <a:latin typeface="Open Sans Bold"/>
                        </a:rPr>
                        <a:t>Bovine, cabaline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Carne</a:t>
                      </a:r>
                      <a:endParaRPr lang="en-US" sz="1100"/>
                    </a:p>
                    <a:p>
                      <a:pPr algn="ctr">
                        <a:lnSpc>
                          <a:spcPts val="2519"/>
                        </a:lnSpc>
                      </a:pPr>
                      <a:endParaRPr/>
                    </a:p>
                    <a:p>
                      <a:pPr algn="ctr">
                        <a:lnSpc>
                          <a:spcPts val="2519"/>
                        </a:lnSpc>
                      </a:pPr>
                      <a:r>
                        <a:rPr lang="en-US" sz="1799">
                          <a:solidFill>
                            <a:srgbClr val="000000"/>
                          </a:solidFill>
                          <a:latin typeface="Open Sans Bold"/>
                        </a:rPr>
                        <a:t>Lapte</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12 luni și cel puțin 3/4 din viață în agricultura ecologică</a:t>
                      </a:r>
                      <a:endParaRPr lang="en-US" sz="1100"/>
                    </a:p>
                    <a:p>
                      <a:pPr algn="ctr">
                        <a:lnSpc>
                          <a:spcPts val="2239"/>
                        </a:lnSpc>
                      </a:pPr>
                      <a:endParaRPr/>
                    </a:p>
                    <a:p>
                      <a:pPr algn="ctr">
                        <a:lnSpc>
                          <a:spcPts val="2239"/>
                        </a:lnSpc>
                      </a:pPr>
                      <a:r>
                        <a:rPr lang="en-US" sz="1599">
                          <a:solidFill>
                            <a:srgbClr val="000000"/>
                          </a:solidFill>
                          <a:latin typeface="Open Sans Bold"/>
                        </a:rPr>
                        <a:t>6 luni</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1025418">
                <a:tc>
                  <a:txBody>
                    <a:bodyPr/>
                    <a:lstStyle/>
                    <a:p>
                      <a:pPr algn="ctr">
                        <a:lnSpc>
                          <a:spcPts val="2519"/>
                        </a:lnSpc>
                        <a:defRPr/>
                      </a:pPr>
                      <a:r>
                        <a:rPr lang="en-US" sz="1799">
                          <a:solidFill>
                            <a:srgbClr val="000000"/>
                          </a:solidFill>
                          <a:latin typeface="Open Sans Bold"/>
                        </a:rPr>
                        <a:t>Porcine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Carne</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6 luni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r h="1590835">
                <a:tc>
                  <a:txBody>
                    <a:bodyPr/>
                    <a:lstStyle/>
                    <a:p>
                      <a:pPr algn="ctr">
                        <a:lnSpc>
                          <a:spcPts val="2519"/>
                        </a:lnSpc>
                        <a:defRPr/>
                      </a:pPr>
                      <a:r>
                        <a:rPr lang="en-US" sz="1799">
                          <a:solidFill>
                            <a:srgbClr val="000000"/>
                          </a:solidFill>
                          <a:latin typeface="Open Sans Bold"/>
                        </a:rPr>
                        <a:t>Păsări</a:t>
                      </a:r>
                      <a:endParaRPr lang="en-US" sz="1100"/>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Bold"/>
                        </a:rPr>
                        <a:t>Carne</a:t>
                      </a:r>
                      <a:endParaRPr lang="en-US" sz="1100"/>
                    </a:p>
                    <a:p>
                      <a:pPr algn="ctr">
                        <a:lnSpc>
                          <a:spcPts val="2519"/>
                        </a:lnSpc>
                      </a:pPr>
                      <a:endParaRPr/>
                    </a:p>
                    <a:p>
                      <a:pPr algn="ctr">
                        <a:lnSpc>
                          <a:spcPts val="2519"/>
                        </a:lnSpc>
                      </a:pPr>
                      <a:r>
                        <a:rPr lang="en-US" sz="1799">
                          <a:solidFill>
                            <a:srgbClr val="000000"/>
                          </a:solidFill>
                          <a:latin typeface="Open Sans Bold"/>
                        </a:rPr>
                        <a:t>Ouă</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Open Sans Bold"/>
                        </a:rPr>
                        <a:t>10 săptămâni (păsări de curte aduse în exploatație înainte de a împlini 3 zile</a:t>
                      </a:r>
                      <a:endParaRPr lang="en-US" sz="1100"/>
                    </a:p>
                    <a:p>
                      <a:pPr algn="ctr">
                        <a:lnSpc>
                          <a:spcPts val="2239"/>
                        </a:lnSpc>
                      </a:pPr>
                      <a:endParaRPr/>
                    </a:p>
                    <a:p>
                      <a:pPr algn="ctr">
                        <a:lnSpc>
                          <a:spcPts val="2239"/>
                        </a:lnSpc>
                      </a:pPr>
                      <a:r>
                        <a:rPr lang="en-US" sz="1599">
                          <a:solidFill>
                            <a:srgbClr val="000000"/>
                          </a:solidFill>
                          <a:latin typeface="Open Sans Bold"/>
                        </a:rPr>
                        <a:t>6 săptămâni</a:t>
                      </a:r>
                    </a:p>
                  </a:txBody>
                  <a:tcPr marL="190500" marR="190500" marT="190500" marB="19050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2" name="Group 22"/>
          <p:cNvGrpSpPr/>
          <p:nvPr/>
        </p:nvGrpSpPr>
        <p:grpSpPr>
          <a:xfrm>
            <a:off x="15013687" y="6836030"/>
            <a:ext cx="2768292" cy="2768281"/>
            <a:chOff x="0" y="0"/>
            <a:chExt cx="6350000" cy="6349975"/>
          </a:xfrm>
        </p:grpSpPr>
        <p:sp>
          <p:nvSpPr>
            <p:cNvPr id="23" name="Freeform 2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cstate="print"/>
              <a:stretch>
                <a:fillRect l="-7711" r="-7711"/>
              </a:stretch>
            </a:blipFill>
          </p:spPr>
        </p:sp>
      </p:grpSp>
      <p:sp>
        <p:nvSpPr>
          <p:cNvPr id="24" name="TextBox 24"/>
          <p:cNvSpPr txBox="1"/>
          <p:nvPr/>
        </p:nvSpPr>
        <p:spPr>
          <a:xfrm>
            <a:off x="3565518" y="1038225"/>
            <a:ext cx="8072081" cy="1666875"/>
          </a:xfrm>
          <a:prstGeom prst="rect">
            <a:avLst/>
          </a:prstGeom>
        </p:spPr>
        <p:txBody>
          <a:bodyPr lIns="0" tIns="0" rIns="0" bIns="0" rtlCol="0" anchor="t">
            <a:spAutoFit/>
          </a:bodyPr>
          <a:lstStyle/>
          <a:p>
            <a:pPr>
              <a:lnSpc>
                <a:spcPts val="6655"/>
              </a:lnSpc>
            </a:pPr>
            <a:r>
              <a:rPr lang="en-US" sz="5546">
                <a:solidFill>
                  <a:srgbClr val="664C25"/>
                </a:solidFill>
                <a:latin typeface="Open Sans Bold"/>
              </a:rPr>
              <a:t>Conversia la agricultura ecologică</a:t>
            </a:r>
          </a:p>
        </p:txBody>
      </p:sp>
      <p:grpSp>
        <p:nvGrpSpPr>
          <p:cNvPr id="25" name="Group 25"/>
          <p:cNvGrpSpPr/>
          <p:nvPr/>
        </p:nvGrpSpPr>
        <p:grpSpPr>
          <a:xfrm>
            <a:off x="648681" y="1721753"/>
            <a:ext cx="2665116" cy="2665106"/>
            <a:chOff x="0" y="0"/>
            <a:chExt cx="6350000" cy="6349975"/>
          </a:xfrm>
        </p:grpSpPr>
        <p:sp>
          <p:nvSpPr>
            <p:cNvPr id="26" name="Freeform 2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cstate="print"/>
              <a:stretch>
                <a:fillRect l="-31264" r="-31264"/>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grpSp>
        <p:nvGrpSpPr>
          <p:cNvPr id="2" name="Group 2"/>
          <p:cNvGrpSpPr/>
          <p:nvPr/>
        </p:nvGrpSpPr>
        <p:grpSpPr>
          <a:xfrm>
            <a:off x="1616156" y="3559128"/>
            <a:ext cx="5334152" cy="533415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941342" y="3953347"/>
            <a:ext cx="4683781" cy="5022821"/>
          </a:xfrm>
          <a:custGeom>
            <a:avLst/>
            <a:gdLst/>
            <a:ahLst/>
            <a:cxnLst/>
            <a:rect l="l" t="t" r="r" b="b"/>
            <a:pathLst>
              <a:path w="4683781" h="5022821">
                <a:moveTo>
                  <a:pt x="0" y="0"/>
                </a:moveTo>
                <a:lnTo>
                  <a:pt x="4683781" y="0"/>
                </a:lnTo>
                <a:lnTo>
                  <a:pt x="4683781" y="5022821"/>
                </a:lnTo>
                <a:lnTo>
                  <a:pt x="0" y="5022821"/>
                </a:lnTo>
                <a:lnTo>
                  <a:pt x="0" y="0"/>
                </a:lnTo>
                <a:close/>
              </a:path>
            </a:pathLst>
          </a:custGeom>
          <a:blipFill>
            <a:blip r:embed="rId2" cstate="print"/>
            <a:stretch>
              <a:fillRect/>
            </a:stretch>
          </a:blipFill>
        </p:spPr>
      </p:sp>
      <p:sp>
        <p:nvSpPr>
          <p:cNvPr id="6" name="Freeform 6"/>
          <p:cNvSpPr/>
          <p:nvPr/>
        </p:nvSpPr>
        <p:spPr>
          <a:xfrm rot="-1494164">
            <a:off x="11062427" y="7898996"/>
            <a:ext cx="1257641" cy="1147884"/>
          </a:xfrm>
          <a:custGeom>
            <a:avLst/>
            <a:gdLst/>
            <a:ahLst/>
            <a:cxnLst/>
            <a:rect l="l" t="t" r="r" b="b"/>
            <a:pathLst>
              <a:path w="1257641" h="1147884">
                <a:moveTo>
                  <a:pt x="0" y="0"/>
                </a:moveTo>
                <a:lnTo>
                  <a:pt x="1257642" y="0"/>
                </a:lnTo>
                <a:lnTo>
                  <a:pt x="1257642" y="1147884"/>
                </a:lnTo>
                <a:lnTo>
                  <a:pt x="0" y="1147884"/>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7" name="Freeform 7"/>
          <p:cNvSpPr/>
          <p:nvPr/>
        </p:nvSpPr>
        <p:spPr>
          <a:xfrm>
            <a:off x="13449421" y="0"/>
            <a:ext cx="4838579" cy="1523425"/>
          </a:xfrm>
          <a:custGeom>
            <a:avLst/>
            <a:gdLst/>
            <a:ahLst/>
            <a:cxnLst/>
            <a:rect l="l" t="t" r="r" b="b"/>
            <a:pathLst>
              <a:path w="4838579" h="1523425">
                <a:moveTo>
                  <a:pt x="0" y="0"/>
                </a:moveTo>
                <a:lnTo>
                  <a:pt x="4838579" y="0"/>
                </a:lnTo>
                <a:lnTo>
                  <a:pt x="4838579" y="1523425"/>
                </a:lnTo>
                <a:lnTo>
                  <a:pt x="0" y="1523425"/>
                </a:lnTo>
                <a:lnTo>
                  <a:pt x="0" y="0"/>
                </a:lnTo>
                <a:close/>
              </a:path>
            </a:pathLst>
          </a:custGeom>
          <a:blipFill>
            <a:blip r:embed="rId5" cstate="print"/>
            <a:stretch>
              <a:fillRect/>
            </a:stretch>
          </a:blipFill>
        </p:spPr>
      </p:sp>
      <p:sp>
        <p:nvSpPr>
          <p:cNvPr id="8" name="TextBox 8"/>
          <p:cNvSpPr txBox="1"/>
          <p:nvPr/>
        </p:nvSpPr>
        <p:spPr>
          <a:xfrm>
            <a:off x="1616156" y="1028700"/>
            <a:ext cx="11583577" cy="2504932"/>
          </a:xfrm>
          <a:prstGeom prst="rect">
            <a:avLst/>
          </a:prstGeom>
        </p:spPr>
        <p:txBody>
          <a:bodyPr lIns="0" tIns="0" rIns="0" bIns="0" rtlCol="0" anchor="t">
            <a:spAutoFit/>
          </a:bodyPr>
          <a:lstStyle/>
          <a:p>
            <a:pPr algn="ctr">
              <a:lnSpc>
                <a:spcPts val="6574"/>
              </a:lnSpc>
            </a:pPr>
            <a:r>
              <a:rPr lang="en-US" sz="5478">
                <a:solidFill>
                  <a:srgbClr val="664C25"/>
                </a:solidFill>
                <a:latin typeface="Fredoka Bold"/>
              </a:rPr>
              <a:t>Sectorul agroalimentar românesc produce alimente în regim convențional și ecologic</a:t>
            </a:r>
          </a:p>
        </p:txBody>
      </p:sp>
      <p:sp>
        <p:nvSpPr>
          <p:cNvPr id="9" name="TextBox 9"/>
          <p:cNvSpPr txBox="1"/>
          <p:nvPr/>
        </p:nvSpPr>
        <p:spPr>
          <a:xfrm>
            <a:off x="8013451" y="5060192"/>
            <a:ext cx="6249932" cy="1181100"/>
          </a:xfrm>
          <a:prstGeom prst="rect">
            <a:avLst/>
          </a:prstGeom>
        </p:spPr>
        <p:txBody>
          <a:bodyPr lIns="0" tIns="0" rIns="0" bIns="0" rtlCol="0" anchor="t">
            <a:spAutoFit/>
          </a:bodyPr>
          <a:lstStyle/>
          <a:p>
            <a:pPr algn="ctr">
              <a:lnSpc>
                <a:spcPts val="3119"/>
              </a:lnSpc>
            </a:pPr>
            <a:r>
              <a:rPr lang="en-US" sz="2599">
                <a:solidFill>
                  <a:srgbClr val="664C25"/>
                </a:solidFill>
                <a:latin typeface="Open Sans Bold"/>
              </a:rPr>
              <a:t>Pentru ca un producător să fie înregistrat în sistemul ecologic, trebuie să parcurgă un set de pași </a:t>
            </a:r>
          </a:p>
        </p:txBody>
      </p:sp>
      <p:sp>
        <p:nvSpPr>
          <p:cNvPr id="10" name="Freeform 10"/>
          <p:cNvSpPr/>
          <p:nvPr/>
        </p:nvSpPr>
        <p:spPr>
          <a:xfrm rot="1562754">
            <a:off x="14496673" y="7845914"/>
            <a:ext cx="2169117" cy="1881216"/>
          </a:xfrm>
          <a:custGeom>
            <a:avLst/>
            <a:gdLst/>
            <a:ahLst/>
            <a:cxnLst/>
            <a:rect l="l" t="t" r="r" b="b"/>
            <a:pathLst>
              <a:path w="2169117" h="1881216">
                <a:moveTo>
                  <a:pt x="0" y="0"/>
                </a:moveTo>
                <a:lnTo>
                  <a:pt x="2169117" y="0"/>
                </a:lnTo>
                <a:lnTo>
                  <a:pt x="2169117" y="1881216"/>
                </a:lnTo>
                <a:lnTo>
                  <a:pt x="0" y="1881216"/>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
        <p:nvSpPr>
          <p:cNvPr id="11" name="Freeform 11"/>
          <p:cNvSpPr/>
          <p:nvPr/>
        </p:nvSpPr>
        <p:spPr>
          <a:xfrm rot="1262543">
            <a:off x="7459720" y="8150848"/>
            <a:ext cx="1413984" cy="1198030"/>
          </a:xfrm>
          <a:custGeom>
            <a:avLst/>
            <a:gdLst/>
            <a:ahLst/>
            <a:cxnLst/>
            <a:rect l="l" t="t" r="r" b="b"/>
            <a:pathLst>
              <a:path w="1413984" h="1198030">
                <a:moveTo>
                  <a:pt x="0" y="0"/>
                </a:moveTo>
                <a:lnTo>
                  <a:pt x="1413983" y="0"/>
                </a:lnTo>
                <a:lnTo>
                  <a:pt x="1413983" y="1198030"/>
                </a:lnTo>
                <a:lnTo>
                  <a:pt x="0" y="1198030"/>
                </a:lnTo>
                <a:lnTo>
                  <a:pt x="0" y="0"/>
                </a:lnTo>
                <a:close/>
              </a:path>
            </a:pathLst>
          </a:custGeom>
          <a:blipFill>
            <a:blip r:embed="rId8" cstate="print">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8129533"/>
            <a:chOff x="0" y="0"/>
            <a:chExt cx="4816593" cy="2141112"/>
          </a:xfrm>
        </p:grpSpPr>
        <p:sp>
          <p:nvSpPr>
            <p:cNvPr id="3" name="Freeform 3"/>
            <p:cNvSpPr/>
            <p:nvPr/>
          </p:nvSpPr>
          <p:spPr>
            <a:xfrm>
              <a:off x="0" y="0"/>
              <a:ext cx="4816592" cy="2141112"/>
            </a:xfrm>
            <a:custGeom>
              <a:avLst/>
              <a:gdLst/>
              <a:ahLst/>
              <a:cxnLst/>
              <a:rect l="l" t="t" r="r" b="b"/>
              <a:pathLst>
                <a:path w="4816592" h="2141112">
                  <a:moveTo>
                    <a:pt x="0" y="0"/>
                  </a:moveTo>
                  <a:lnTo>
                    <a:pt x="4816592" y="0"/>
                  </a:lnTo>
                  <a:lnTo>
                    <a:pt x="4816592" y="2141112"/>
                  </a:lnTo>
                  <a:lnTo>
                    <a:pt x="0" y="2141112"/>
                  </a:lnTo>
                  <a:close/>
                </a:path>
              </a:pathLst>
            </a:custGeom>
            <a:solidFill>
              <a:srgbClr val="EFE5D8"/>
            </a:solidFill>
          </p:spPr>
        </p:sp>
        <p:sp>
          <p:nvSpPr>
            <p:cNvPr id="4" name="TextBox 4"/>
            <p:cNvSpPr txBox="1"/>
            <p:nvPr/>
          </p:nvSpPr>
          <p:spPr>
            <a:xfrm>
              <a:off x="0" y="-28575"/>
              <a:ext cx="4816593" cy="2169687"/>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497649" y="1644832"/>
            <a:ext cx="1959572" cy="1295454"/>
          </a:xfrm>
          <a:custGeom>
            <a:avLst/>
            <a:gdLst/>
            <a:ahLst/>
            <a:cxnLst/>
            <a:rect l="l" t="t" r="r" b="b"/>
            <a:pathLst>
              <a:path w="1959572" h="1295454">
                <a:moveTo>
                  <a:pt x="0" y="0"/>
                </a:moveTo>
                <a:lnTo>
                  <a:pt x="1959573" y="0"/>
                </a:lnTo>
                <a:lnTo>
                  <a:pt x="1959573" y="1295454"/>
                </a:lnTo>
                <a:lnTo>
                  <a:pt x="0" y="1295454"/>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8861032" y="9307034"/>
            <a:ext cx="297097" cy="493107"/>
          </a:xfrm>
          <a:custGeom>
            <a:avLst/>
            <a:gdLst/>
            <a:ahLst/>
            <a:cxnLst/>
            <a:rect l="l" t="t" r="r" b="b"/>
            <a:pathLst>
              <a:path w="297097" h="493107">
                <a:moveTo>
                  <a:pt x="0" y="0"/>
                </a:moveTo>
                <a:lnTo>
                  <a:pt x="297097" y="0"/>
                </a:lnTo>
                <a:lnTo>
                  <a:pt x="297097" y="493106"/>
                </a:lnTo>
                <a:lnTo>
                  <a:pt x="0" y="493106"/>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7" name="Freeform 7"/>
          <p:cNvSpPr/>
          <p:nvPr/>
        </p:nvSpPr>
        <p:spPr>
          <a:xfrm>
            <a:off x="1772614" y="4769484"/>
            <a:ext cx="14473934" cy="5271785"/>
          </a:xfrm>
          <a:custGeom>
            <a:avLst/>
            <a:gdLst/>
            <a:ahLst/>
            <a:cxnLst/>
            <a:rect l="l" t="t" r="r" b="b"/>
            <a:pathLst>
              <a:path w="14473934" h="5271785">
                <a:moveTo>
                  <a:pt x="0" y="0"/>
                </a:moveTo>
                <a:lnTo>
                  <a:pt x="14473933" y="0"/>
                </a:lnTo>
                <a:lnTo>
                  <a:pt x="14473933" y="5271785"/>
                </a:lnTo>
                <a:lnTo>
                  <a:pt x="0" y="5271785"/>
                </a:lnTo>
                <a:lnTo>
                  <a:pt x="0" y="0"/>
                </a:lnTo>
                <a:close/>
              </a:path>
            </a:pathLst>
          </a:custGeom>
          <a:blipFill>
            <a:blip r:embed="rId6" cstate="print"/>
            <a:stretch>
              <a:fillRect/>
            </a:stretch>
          </a:blipFill>
        </p:spPr>
      </p:sp>
      <p:sp>
        <p:nvSpPr>
          <p:cNvPr id="8" name="TextBox 8"/>
          <p:cNvSpPr txBox="1"/>
          <p:nvPr/>
        </p:nvSpPr>
        <p:spPr>
          <a:xfrm>
            <a:off x="2708888" y="1330507"/>
            <a:ext cx="12304287" cy="4284033"/>
          </a:xfrm>
          <a:prstGeom prst="rect">
            <a:avLst/>
          </a:prstGeom>
        </p:spPr>
        <p:txBody>
          <a:bodyPr lIns="0" tIns="0" rIns="0" bIns="0" rtlCol="0" anchor="t">
            <a:spAutoFit/>
          </a:bodyPr>
          <a:lstStyle/>
          <a:p>
            <a:pPr algn="ctr">
              <a:lnSpc>
                <a:spcPts val="6324"/>
              </a:lnSpc>
            </a:pPr>
            <a:r>
              <a:rPr lang="en-US" sz="2529">
                <a:solidFill>
                  <a:srgbClr val="6A903D"/>
                </a:solidFill>
                <a:latin typeface="Open Sans Bold"/>
              </a:rPr>
              <a:t>ATENȚIE ! - NU poate fi recunoscută retroactiv perioada de conversie a animalelor. </a:t>
            </a:r>
          </a:p>
          <a:p>
            <a:pPr algn="ctr">
              <a:lnSpc>
                <a:spcPts val="6324"/>
              </a:lnSpc>
            </a:pPr>
            <a:r>
              <a:rPr lang="en-US" sz="2529">
                <a:solidFill>
                  <a:srgbClr val="6A903D"/>
                </a:solidFill>
                <a:latin typeface="Open Sans Bold"/>
              </a:rPr>
              <a:t>Conversia animalelor se poate realiza simultan sau nesimultan în raport cu conversia terenurilor.</a:t>
            </a:r>
          </a:p>
          <a:p>
            <a:pPr>
              <a:lnSpc>
                <a:spcPts val="3541"/>
              </a:lnSpc>
            </a:pPr>
            <a:r>
              <a:rPr lang="en-US" sz="2529">
                <a:solidFill>
                  <a:srgbClr val="6A903D"/>
                </a:solidFill>
                <a:latin typeface="Open Sans"/>
              </a:rPr>
              <a:t> </a:t>
            </a:r>
          </a:p>
          <a:p>
            <a:pPr>
              <a:lnSpc>
                <a:spcPts val="4521"/>
              </a:lnSpc>
              <a:spcBef>
                <a:spcPct val="0"/>
              </a:spcBef>
            </a:pPr>
            <a:endParaRPr/>
          </a:p>
        </p:txBody>
      </p:sp>
      <p:sp>
        <p:nvSpPr>
          <p:cNvPr id="9" name="Freeform 9"/>
          <p:cNvSpPr/>
          <p:nvPr/>
        </p:nvSpPr>
        <p:spPr>
          <a:xfrm rot="-10800000">
            <a:off x="4648538" y="188058"/>
            <a:ext cx="13874077" cy="7063166"/>
          </a:xfrm>
          <a:custGeom>
            <a:avLst/>
            <a:gdLst/>
            <a:ahLst/>
            <a:cxnLst/>
            <a:rect l="l" t="t" r="r" b="b"/>
            <a:pathLst>
              <a:path w="13874077" h="7063166">
                <a:moveTo>
                  <a:pt x="0" y="0"/>
                </a:moveTo>
                <a:lnTo>
                  <a:pt x="13874076" y="0"/>
                </a:lnTo>
                <a:lnTo>
                  <a:pt x="13874076" y="7063167"/>
                </a:lnTo>
                <a:lnTo>
                  <a:pt x="0" y="7063167"/>
                </a:lnTo>
                <a:lnTo>
                  <a:pt x="0" y="0"/>
                </a:lnTo>
                <a:close/>
              </a:path>
            </a:pathLst>
          </a:custGeom>
          <a:blipFill>
            <a:blip r:embed="rId7" cstate="print">
              <a:alphaModFix amt="9999"/>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sp>
        <p:nvSpPr>
          <p:cNvPr id="2" name="Freeform 2"/>
          <p:cNvSpPr/>
          <p:nvPr/>
        </p:nvSpPr>
        <p:spPr>
          <a:xfrm rot="-10800000">
            <a:off x="-408370" y="33645"/>
            <a:ext cx="7710050" cy="3925116"/>
          </a:xfrm>
          <a:custGeom>
            <a:avLst/>
            <a:gdLst/>
            <a:ahLst/>
            <a:cxnLst/>
            <a:rect l="l" t="t" r="r" b="b"/>
            <a:pathLst>
              <a:path w="7710050" h="3925116">
                <a:moveTo>
                  <a:pt x="0" y="0"/>
                </a:moveTo>
                <a:lnTo>
                  <a:pt x="7710050" y="0"/>
                </a:lnTo>
                <a:lnTo>
                  <a:pt x="7710050" y="3925116"/>
                </a:lnTo>
                <a:lnTo>
                  <a:pt x="0" y="392511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0" y="5153947"/>
            <a:ext cx="9450680" cy="4811255"/>
          </a:xfrm>
          <a:custGeom>
            <a:avLst/>
            <a:gdLst/>
            <a:ahLst/>
            <a:cxnLst/>
            <a:rect l="l" t="t" r="r" b="b"/>
            <a:pathLst>
              <a:path w="9450680" h="4811255">
                <a:moveTo>
                  <a:pt x="0" y="4811255"/>
                </a:moveTo>
                <a:lnTo>
                  <a:pt x="9450680" y="4811255"/>
                </a:lnTo>
                <a:lnTo>
                  <a:pt x="9450680" y="0"/>
                </a:lnTo>
                <a:lnTo>
                  <a:pt x="0" y="0"/>
                </a:lnTo>
                <a:lnTo>
                  <a:pt x="0" y="4811255"/>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rot="-1527366">
            <a:off x="16761786" y="625252"/>
            <a:ext cx="995028" cy="1216145"/>
          </a:xfrm>
          <a:custGeom>
            <a:avLst/>
            <a:gdLst/>
            <a:ahLst/>
            <a:cxnLst/>
            <a:rect l="l" t="t" r="r" b="b"/>
            <a:pathLst>
              <a:path w="995028" h="1216145">
                <a:moveTo>
                  <a:pt x="0" y="0"/>
                </a:moveTo>
                <a:lnTo>
                  <a:pt x="995028" y="0"/>
                </a:lnTo>
                <a:lnTo>
                  <a:pt x="995028" y="1216145"/>
                </a:lnTo>
                <a:lnTo>
                  <a:pt x="0" y="121614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5" name="Freeform 5"/>
          <p:cNvSpPr/>
          <p:nvPr/>
        </p:nvSpPr>
        <p:spPr>
          <a:xfrm rot="-2233857">
            <a:off x="16297165" y="4708356"/>
            <a:ext cx="906813" cy="964694"/>
          </a:xfrm>
          <a:custGeom>
            <a:avLst/>
            <a:gdLst/>
            <a:ahLst/>
            <a:cxnLst/>
            <a:rect l="l" t="t" r="r" b="b"/>
            <a:pathLst>
              <a:path w="906813" h="964694">
                <a:moveTo>
                  <a:pt x="0" y="0"/>
                </a:moveTo>
                <a:lnTo>
                  <a:pt x="906813" y="0"/>
                </a:lnTo>
                <a:lnTo>
                  <a:pt x="906813" y="964694"/>
                </a:lnTo>
                <a:lnTo>
                  <a:pt x="0" y="964694"/>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6391946" y="9147837"/>
            <a:ext cx="1014349" cy="10143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rot="-10800000">
            <a:off x="16750572" y="9408458"/>
            <a:ext cx="297097" cy="493107"/>
          </a:xfrm>
          <a:custGeom>
            <a:avLst/>
            <a:gdLst/>
            <a:ahLst/>
            <a:cxnLst/>
            <a:rect l="l" t="t" r="r" b="b"/>
            <a:pathLst>
              <a:path w="297097" h="493107">
                <a:moveTo>
                  <a:pt x="0" y="0"/>
                </a:moveTo>
                <a:lnTo>
                  <a:pt x="297096" y="0"/>
                </a:lnTo>
                <a:lnTo>
                  <a:pt x="297096" y="493107"/>
                </a:lnTo>
                <a:lnTo>
                  <a:pt x="0" y="493107"/>
                </a:lnTo>
                <a:lnTo>
                  <a:pt x="0" y="0"/>
                </a:lnTo>
                <a:close/>
              </a:path>
            </a:pathLst>
          </a:custGeom>
          <a:blipFill>
            <a:blip r:embed="rId8" cstate="print">
              <a:extLst>
                <a:ext uri="{96DAC541-7B7A-43D3-8B79-37D633B846F1}">
                  <asvg:svgBlip xmlns:asvg="http://schemas.microsoft.com/office/drawing/2016/SVG/main" r:embed="rId9"/>
                </a:ext>
              </a:extLst>
            </a:blip>
            <a:stretch>
              <a:fillRect/>
            </a:stretch>
          </a:blipFill>
        </p:spPr>
      </p:sp>
      <p:sp>
        <p:nvSpPr>
          <p:cNvPr id="10" name="Freeform 10"/>
          <p:cNvSpPr/>
          <p:nvPr/>
        </p:nvSpPr>
        <p:spPr>
          <a:xfrm flipV="1">
            <a:off x="9830881" y="5264971"/>
            <a:ext cx="8138993" cy="4143488"/>
          </a:xfrm>
          <a:custGeom>
            <a:avLst/>
            <a:gdLst/>
            <a:ahLst/>
            <a:cxnLst/>
            <a:rect l="l" t="t" r="r" b="b"/>
            <a:pathLst>
              <a:path w="8138993" h="4143488">
                <a:moveTo>
                  <a:pt x="0" y="4143487"/>
                </a:moveTo>
                <a:lnTo>
                  <a:pt x="8138993" y="4143487"/>
                </a:lnTo>
                <a:lnTo>
                  <a:pt x="8138993" y="0"/>
                </a:lnTo>
                <a:lnTo>
                  <a:pt x="0" y="0"/>
                </a:lnTo>
                <a:lnTo>
                  <a:pt x="0" y="4143487"/>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11" name="Freeform 11"/>
          <p:cNvSpPr/>
          <p:nvPr/>
        </p:nvSpPr>
        <p:spPr>
          <a:xfrm>
            <a:off x="606330" y="373576"/>
            <a:ext cx="1437015" cy="949996"/>
          </a:xfrm>
          <a:custGeom>
            <a:avLst/>
            <a:gdLst/>
            <a:ahLst/>
            <a:cxnLst/>
            <a:rect l="l" t="t" r="r" b="b"/>
            <a:pathLst>
              <a:path w="1437015" h="949996">
                <a:moveTo>
                  <a:pt x="0" y="0"/>
                </a:moveTo>
                <a:lnTo>
                  <a:pt x="1437014" y="0"/>
                </a:lnTo>
                <a:lnTo>
                  <a:pt x="1437014" y="949996"/>
                </a:lnTo>
                <a:lnTo>
                  <a:pt x="0" y="949996"/>
                </a:lnTo>
                <a:lnTo>
                  <a:pt x="0" y="0"/>
                </a:lnTo>
                <a:close/>
              </a:path>
            </a:pathLst>
          </a:custGeom>
          <a:blipFill>
            <a:blip r:embed="rId10" cstate="print">
              <a:extLst>
                <a:ext uri="{96DAC541-7B7A-43D3-8B79-37D633B846F1}">
                  <asvg:svgBlip xmlns:asvg="http://schemas.microsoft.com/office/drawing/2016/SVG/main" r:embed="rId11"/>
                </a:ext>
              </a:extLst>
            </a:blip>
            <a:stretch>
              <a:fillRect/>
            </a:stretch>
          </a:blipFill>
        </p:spPr>
      </p:sp>
      <p:sp>
        <p:nvSpPr>
          <p:cNvPr id="12" name="Freeform 12"/>
          <p:cNvSpPr/>
          <p:nvPr/>
        </p:nvSpPr>
        <p:spPr>
          <a:xfrm rot="955103">
            <a:off x="-478229" y="8144394"/>
            <a:ext cx="2169117" cy="1881216"/>
          </a:xfrm>
          <a:custGeom>
            <a:avLst/>
            <a:gdLst/>
            <a:ahLst/>
            <a:cxnLst/>
            <a:rect l="l" t="t" r="r" b="b"/>
            <a:pathLst>
              <a:path w="2169117" h="1881216">
                <a:moveTo>
                  <a:pt x="0" y="0"/>
                </a:moveTo>
                <a:lnTo>
                  <a:pt x="2169117" y="0"/>
                </a:lnTo>
                <a:lnTo>
                  <a:pt x="2169117" y="1881216"/>
                </a:lnTo>
                <a:lnTo>
                  <a:pt x="0" y="1881216"/>
                </a:lnTo>
                <a:lnTo>
                  <a:pt x="0" y="0"/>
                </a:lnTo>
                <a:close/>
              </a:path>
            </a:pathLst>
          </a:custGeom>
          <a:blipFill>
            <a:blip r:embed="rId12" cstate="print">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877207" y="1470433"/>
            <a:ext cx="660854" cy="605583"/>
          </a:xfrm>
          <a:custGeom>
            <a:avLst/>
            <a:gdLst/>
            <a:ahLst/>
            <a:cxnLst/>
            <a:rect l="l" t="t" r="r" b="b"/>
            <a:pathLst>
              <a:path w="660854" h="605583">
                <a:moveTo>
                  <a:pt x="0" y="0"/>
                </a:moveTo>
                <a:lnTo>
                  <a:pt x="660855" y="0"/>
                </a:lnTo>
                <a:lnTo>
                  <a:pt x="660855" y="605583"/>
                </a:lnTo>
                <a:lnTo>
                  <a:pt x="0" y="605583"/>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4" name="Freeform 14"/>
          <p:cNvSpPr/>
          <p:nvPr/>
        </p:nvSpPr>
        <p:spPr>
          <a:xfrm>
            <a:off x="841125" y="3088466"/>
            <a:ext cx="660854" cy="605583"/>
          </a:xfrm>
          <a:custGeom>
            <a:avLst/>
            <a:gdLst/>
            <a:ahLst/>
            <a:cxnLst/>
            <a:rect l="l" t="t" r="r" b="b"/>
            <a:pathLst>
              <a:path w="660854" h="605583">
                <a:moveTo>
                  <a:pt x="0" y="0"/>
                </a:moveTo>
                <a:lnTo>
                  <a:pt x="660854" y="0"/>
                </a:lnTo>
                <a:lnTo>
                  <a:pt x="660854" y="605583"/>
                </a:lnTo>
                <a:lnTo>
                  <a:pt x="0" y="605583"/>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907277" y="4532332"/>
            <a:ext cx="660854" cy="605583"/>
          </a:xfrm>
          <a:custGeom>
            <a:avLst/>
            <a:gdLst/>
            <a:ahLst/>
            <a:cxnLst/>
            <a:rect l="l" t="t" r="r" b="b"/>
            <a:pathLst>
              <a:path w="660854" h="605583">
                <a:moveTo>
                  <a:pt x="0" y="0"/>
                </a:moveTo>
                <a:lnTo>
                  <a:pt x="660854" y="0"/>
                </a:lnTo>
                <a:lnTo>
                  <a:pt x="660854" y="605583"/>
                </a:lnTo>
                <a:lnTo>
                  <a:pt x="0" y="605583"/>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6" name="Freeform 16"/>
          <p:cNvSpPr/>
          <p:nvPr/>
        </p:nvSpPr>
        <p:spPr>
          <a:xfrm>
            <a:off x="841125" y="5741670"/>
            <a:ext cx="660854" cy="605583"/>
          </a:xfrm>
          <a:custGeom>
            <a:avLst/>
            <a:gdLst/>
            <a:ahLst/>
            <a:cxnLst/>
            <a:rect l="l" t="t" r="r" b="b"/>
            <a:pathLst>
              <a:path w="660854" h="605583">
                <a:moveTo>
                  <a:pt x="0" y="0"/>
                </a:moveTo>
                <a:lnTo>
                  <a:pt x="660854" y="0"/>
                </a:lnTo>
                <a:lnTo>
                  <a:pt x="660854" y="605583"/>
                </a:lnTo>
                <a:lnTo>
                  <a:pt x="0" y="605583"/>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907277" y="8359218"/>
            <a:ext cx="660854" cy="605583"/>
          </a:xfrm>
          <a:custGeom>
            <a:avLst/>
            <a:gdLst/>
            <a:ahLst/>
            <a:cxnLst/>
            <a:rect l="l" t="t" r="r" b="b"/>
            <a:pathLst>
              <a:path w="660854" h="605583">
                <a:moveTo>
                  <a:pt x="0" y="0"/>
                </a:moveTo>
                <a:lnTo>
                  <a:pt x="660854" y="0"/>
                </a:lnTo>
                <a:lnTo>
                  <a:pt x="660854" y="605583"/>
                </a:lnTo>
                <a:lnTo>
                  <a:pt x="0" y="605583"/>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717738" y="7064121"/>
            <a:ext cx="3584686" cy="3218154"/>
          </a:xfrm>
          <a:custGeom>
            <a:avLst/>
            <a:gdLst/>
            <a:ahLst/>
            <a:cxnLst/>
            <a:rect l="l" t="t" r="r" b="b"/>
            <a:pathLst>
              <a:path w="3584686" h="3218154">
                <a:moveTo>
                  <a:pt x="0" y="0"/>
                </a:moveTo>
                <a:lnTo>
                  <a:pt x="3584687" y="0"/>
                </a:lnTo>
                <a:lnTo>
                  <a:pt x="3584687" y="3218155"/>
                </a:lnTo>
                <a:lnTo>
                  <a:pt x="0" y="3218155"/>
                </a:lnTo>
                <a:lnTo>
                  <a:pt x="0" y="0"/>
                </a:lnTo>
                <a:close/>
              </a:path>
            </a:pathLst>
          </a:custGeom>
          <a:blipFill>
            <a:blip r:embed="rId16" cstate="print"/>
            <a:stretch>
              <a:fillRect/>
            </a:stretch>
          </a:blipFill>
        </p:spPr>
      </p:sp>
      <p:sp>
        <p:nvSpPr>
          <p:cNvPr id="19" name="TextBox 19"/>
          <p:cNvSpPr txBox="1"/>
          <p:nvPr/>
        </p:nvSpPr>
        <p:spPr>
          <a:xfrm>
            <a:off x="2814287" y="1285472"/>
            <a:ext cx="10682006" cy="1580447"/>
          </a:xfrm>
          <a:prstGeom prst="rect">
            <a:avLst/>
          </a:prstGeom>
        </p:spPr>
        <p:txBody>
          <a:bodyPr lIns="0" tIns="0" rIns="0" bIns="0" rtlCol="0" anchor="t">
            <a:spAutoFit/>
          </a:bodyPr>
          <a:lstStyle/>
          <a:p>
            <a:pPr>
              <a:lnSpc>
                <a:spcPts val="3188"/>
              </a:lnSpc>
              <a:spcBef>
                <a:spcPct val="0"/>
              </a:spcBef>
            </a:pPr>
            <a:r>
              <a:rPr lang="en-US" sz="2277">
                <a:solidFill>
                  <a:srgbClr val="664C25"/>
                </a:solidFill>
                <a:latin typeface="Open Sans"/>
              </a:rPr>
              <a:t>În situaţia în care operatorii/grupurile de operatori se retrag din agricultura ecologică sunt obligaţi să notifice DAJ/DAMB la care s-au înregistrat, prin depunerea unei notificări, al cărei model este prevăzut în anexa nr. 14 din Ordinul MADR nr. 45/2022.</a:t>
            </a:r>
          </a:p>
        </p:txBody>
      </p:sp>
      <p:sp>
        <p:nvSpPr>
          <p:cNvPr id="20" name="TextBox 20"/>
          <p:cNvSpPr txBox="1"/>
          <p:nvPr/>
        </p:nvSpPr>
        <p:spPr>
          <a:xfrm>
            <a:off x="3354729" y="384720"/>
            <a:ext cx="3203057" cy="787172"/>
          </a:xfrm>
          <a:prstGeom prst="rect">
            <a:avLst/>
          </a:prstGeom>
        </p:spPr>
        <p:txBody>
          <a:bodyPr lIns="0" tIns="0" rIns="0" bIns="0" rtlCol="0" anchor="t">
            <a:spAutoFit/>
          </a:bodyPr>
          <a:lstStyle/>
          <a:p>
            <a:pPr>
              <a:lnSpc>
                <a:spcPts val="6487"/>
              </a:lnSpc>
              <a:spcBef>
                <a:spcPct val="0"/>
              </a:spcBef>
            </a:pPr>
            <a:r>
              <a:rPr lang="en-US" sz="4633">
                <a:solidFill>
                  <a:srgbClr val="664C25"/>
                </a:solidFill>
                <a:latin typeface="Fredoka Bold"/>
              </a:rPr>
              <a:t>Important:</a:t>
            </a:r>
          </a:p>
        </p:txBody>
      </p:sp>
      <p:sp>
        <p:nvSpPr>
          <p:cNvPr id="21" name="TextBox 21"/>
          <p:cNvSpPr txBox="1"/>
          <p:nvPr/>
        </p:nvSpPr>
        <p:spPr>
          <a:xfrm>
            <a:off x="1798442" y="2889489"/>
            <a:ext cx="13011682" cy="1180397"/>
          </a:xfrm>
          <a:prstGeom prst="rect">
            <a:avLst/>
          </a:prstGeom>
        </p:spPr>
        <p:txBody>
          <a:bodyPr lIns="0" tIns="0" rIns="0" bIns="0" rtlCol="0" anchor="t">
            <a:spAutoFit/>
          </a:bodyPr>
          <a:lstStyle/>
          <a:p>
            <a:pPr>
              <a:lnSpc>
                <a:spcPts val="3188"/>
              </a:lnSpc>
              <a:spcBef>
                <a:spcPct val="0"/>
              </a:spcBef>
            </a:pPr>
            <a:r>
              <a:rPr lang="en-US" sz="2277">
                <a:solidFill>
                  <a:srgbClr val="664C25"/>
                </a:solidFill>
                <a:latin typeface="Open Sans"/>
              </a:rPr>
              <a:t>Operatorii/grupurile de operatori au obligaţia să păstreze toate înregistrările contabile şi documentele emise în perioada în care au desfăşurat activităţi în agricultura ecologică, pentru o perioadă de 5 ani începând cu data retragerii din agricultura ecologică.</a:t>
            </a:r>
          </a:p>
        </p:txBody>
      </p:sp>
      <p:sp>
        <p:nvSpPr>
          <p:cNvPr id="22" name="TextBox 22"/>
          <p:cNvSpPr txBox="1"/>
          <p:nvPr/>
        </p:nvSpPr>
        <p:spPr>
          <a:xfrm>
            <a:off x="1798442" y="5673386"/>
            <a:ext cx="12919296" cy="2380547"/>
          </a:xfrm>
          <a:prstGeom prst="rect">
            <a:avLst/>
          </a:prstGeom>
        </p:spPr>
        <p:txBody>
          <a:bodyPr lIns="0" tIns="0" rIns="0" bIns="0" rtlCol="0" anchor="t">
            <a:spAutoFit/>
          </a:bodyPr>
          <a:lstStyle/>
          <a:p>
            <a:pPr>
              <a:lnSpc>
                <a:spcPts val="3188"/>
              </a:lnSpc>
              <a:spcBef>
                <a:spcPct val="0"/>
              </a:spcBef>
            </a:pPr>
            <a:r>
              <a:rPr lang="en-US" sz="2277">
                <a:solidFill>
                  <a:srgbClr val="664C25"/>
                </a:solidFill>
                <a:latin typeface="Open Sans"/>
              </a:rPr>
              <a:t>În situaţia în care unui operator/grup de operatori i-a fost retras certificatul pentru neconformităţi grave prevăzute în Lista măsurilor pe care organismele de control (OC) le aplică operatorilor/grupurilor de operatori din anexa nr. 4 la Ordinul MADR nr. 312/2021 privind organizarea sistemului de control şi certificare, de aprobare a organismelor de control şi de supraveghere a activităţii acestora în agricultura ecologică, acesta nu mai poate depune o nouă fişă de înregistrare decât după o perioadă de 5 ani de la data retragerii certificatului.</a:t>
            </a:r>
          </a:p>
        </p:txBody>
      </p:sp>
      <p:sp>
        <p:nvSpPr>
          <p:cNvPr id="23" name="TextBox 23"/>
          <p:cNvSpPr txBox="1"/>
          <p:nvPr/>
        </p:nvSpPr>
        <p:spPr>
          <a:xfrm>
            <a:off x="2795237" y="4387365"/>
            <a:ext cx="12025217" cy="1180397"/>
          </a:xfrm>
          <a:prstGeom prst="rect">
            <a:avLst/>
          </a:prstGeom>
        </p:spPr>
        <p:txBody>
          <a:bodyPr lIns="0" tIns="0" rIns="0" bIns="0" rtlCol="0" anchor="t">
            <a:spAutoFit/>
          </a:bodyPr>
          <a:lstStyle/>
          <a:p>
            <a:pPr>
              <a:lnSpc>
                <a:spcPts val="3188"/>
              </a:lnSpc>
              <a:spcBef>
                <a:spcPct val="0"/>
              </a:spcBef>
            </a:pPr>
            <a:r>
              <a:rPr lang="en-US" sz="2277">
                <a:solidFill>
                  <a:srgbClr val="664C25"/>
                </a:solidFill>
                <a:latin typeface="Open Sans"/>
              </a:rPr>
              <a:t>DAJ/DAMB va transmite notificarea de retragere a operatorilor/grupurilor de operatori organismului de control cu care aceştia au avut încheiat contractul, în termen de 7 zile lucrătoare de la data înregistrării notificării.</a:t>
            </a:r>
          </a:p>
        </p:txBody>
      </p:sp>
      <p:sp>
        <p:nvSpPr>
          <p:cNvPr id="24" name="TextBox 24"/>
          <p:cNvSpPr txBox="1"/>
          <p:nvPr/>
        </p:nvSpPr>
        <p:spPr>
          <a:xfrm>
            <a:off x="2936984" y="8321118"/>
            <a:ext cx="11929198" cy="1580447"/>
          </a:xfrm>
          <a:prstGeom prst="rect">
            <a:avLst/>
          </a:prstGeom>
        </p:spPr>
        <p:txBody>
          <a:bodyPr lIns="0" tIns="0" rIns="0" bIns="0" rtlCol="0" anchor="t">
            <a:spAutoFit/>
          </a:bodyPr>
          <a:lstStyle/>
          <a:p>
            <a:pPr>
              <a:lnSpc>
                <a:spcPts val="3188"/>
              </a:lnSpc>
            </a:pPr>
            <a:r>
              <a:rPr lang="en-US" sz="2277">
                <a:solidFill>
                  <a:srgbClr val="664C25"/>
                </a:solidFill>
                <a:latin typeface="Open Sans"/>
              </a:rPr>
              <a:t>Pentru obţinerea și menţinerea certificării producţieie cologice, fiecare operator în agricultura ecologică este supus unei evaluări complete a activităţii, conform contractului de inspecție și certificare încheiat cu organismul de control, în </a:t>
            </a:r>
          </a:p>
          <a:p>
            <a:pPr>
              <a:lnSpc>
                <a:spcPts val="3188"/>
              </a:lnSpc>
              <a:spcBef>
                <a:spcPct val="0"/>
              </a:spcBef>
            </a:pPr>
            <a:r>
              <a:rPr lang="en-US" sz="2277">
                <a:solidFill>
                  <a:srgbClr val="664C25"/>
                </a:solidFill>
                <a:latin typeface="Open Sans"/>
              </a:rPr>
              <a:t>toate locaţiile ce îi aparțin (inclusiv sectorul convenţional, dacă este cazul).</a:t>
            </a:r>
          </a:p>
        </p:txBody>
      </p:sp>
      <p:sp>
        <p:nvSpPr>
          <p:cNvPr id="25" name="Freeform 25"/>
          <p:cNvSpPr/>
          <p:nvPr/>
        </p:nvSpPr>
        <p:spPr>
          <a:xfrm rot="1062270">
            <a:off x="14229718" y="1303450"/>
            <a:ext cx="1867717" cy="1385507"/>
          </a:xfrm>
          <a:custGeom>
            <a:avLst/>
            <a:gdLst/>
            <a:ahLst/>
            <a:cxnLst/>
            <a:rect l="l" t="t" r="r" b="b"/>
            <a:pathLst>
              <a:path w="1867717" h="1385507">
                <a:moveTo>
                  <a:pt x="0" y="0"/>
                </a:moveTo>
                <a:lnTo>
                  <a:pt x="1867717" y="0"/>
                </a:lnTo>
                <a:lnTo>
                  <a:pt x="1867717" y="1385506"/>
                </a:lnTo>
                <a:lnTo>
                  <a:pt x="0" y="1385506"/>
                </a:lnTo>
                <a:lnTo>
                  <a:pt x="0" y="0"/>
                </a:lnTo>
                <a:close/>
              </a:path>
            </a:pathLst>
          </a:custGeom>
          <a:blipFill>
            <a:blip r:embed="rId17" cstate="print">
              <a:extLst>
                <a:ext uri="{96DAC541-7B7A-43D3-8B79-37D633B846F1}">
                  <asvg:svgBlip xmlns:asvg="http://schemas.microsoft.com/office/drawing/2016/SVG/main" r:embed="rId1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19C83"/>
        </a:solidFill>
        <a:effectLst/>
      </p:bgPr>
    </p:bg>
    <p:spTree>
      <p:nvGrpSpPr>
        <p:cNvPr id="1" name=""/>
        <p:cNvGrpSpPr/>
        <p:nvPr/>
      </p:nvGrpSpPr>
      <p:grpSpPr>
        <a:xfrm>
          <a:off x="0" y="0"/>
          <a:ext cx="0" cy="0"/>
          <a:chOff x="0" y="0"/>
          <a:chExt cx="0" cy="0"/>
        </a:xfrm>
      </p:grpSpPr>
      <p:grpSp>
        <p:nvGrpSpPr>
          <p:cNvPr id="2" name="Group 2"/>
          <p:cNvGrpSpPr/>
          <p:nvPr/>
        </p:nvGrpSpPr>
        <p:grpSpPr>
          <a:xfrm>
            <a:off x="-6525753" y="-4816830"/>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4" cstate="print">
                <a:alphaModFix amt="19999"/>
                <a:extLst>
                  <a:ext uri="{96DAC541-7B7A-43D3-8B79-37D633B846F1}">
                    <asvg:svgBlip xmlns:asvg="http://schemas.microsoft.com/office/drawing/2016/SVG/main" r:embed="rId5"/>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669796" y="441797"/>
            <a:ext cx="16996764" cy="9403406"/>
            <a:chOff x="0" y="0"/>
            <a:chExt cx="4380413" cy="2423450"/>
          </a:xfrm>
        </p:grpSpPr>
        <p:sp>
          <p:nvSpPr>
            <p:cNvPr id="9" name="Freeform 9"/>
            <p:cNvSpPr/>
            <p:nvPr/>
          </p:nvSpPr>
          <p:spPr>
            <a:xfrm>
              <a:off x="0" y="0"/>
              <a:ext cx="4380413" cy="2423450"/>
            </a:xfrm>
            <a:custGeom>
              <a:avLst/>
              <a:gdLst/>
              <a:ahLst/>
              <a:cxnLst/>
              <a:rect l="l" t="t" r="r" b="b"/>
              <a:pathLst>
                <a:path w="4380413" h="2423450">
                  <a:moveTo>
                    <a:pt x="4255953" y="2423450"/>
                  </a:moveTo>
                  <a:lnTo>
                    <a:pt x="124460" y="2423450"/>
                  </a:lnTo>
                  <a:cubicBezTo>
                    <a:pt x="55880" y="2423450"/>
                    <a:pt x="0" y="2367570"/>
                    <a:pt x="0" y="2298990"/>
                  </a:cubicBezTo>
                  <a:lnTo>
                    <a:pt x="0" y="124460"/>
                  </a:lnTo>
                  <a:cubicBezTo>
                    <a:pt x="0" y="55880"/>
                    <a:pt x="55880" y="0"/>
                    <a:pt x="124460" y="0"/>
                  </a:cubicBezTo>
                  <a:lnTo>
                    <a:pt x="4255953" y="0"/>
                  </a:lnTo>
                  <a:cubicBezTo>
                    <a:pt x="4324533" y="0"/>
                    <a:pt x="4380413" y="55880"/>
                    <a:pt x="4380413" y="124460"/>
                  </a:cubicBezTo>
                  <a:lnTo>
                    <a:pt x="4380413" y="2298990"/>
                  </a:lnTo>
                  <a:cubicBezTo>
                    <a:pt x="4380413" y="2367570"/>
                    <a:pt x="4324533" y="2423450"/>
                    <a:pt x="4255953" y="2423450"/>
                  </a:cubicBezTo>
                  <a:close/>
                </a:path>
              </a:pathLst>
            </a:custGeom>
            <a:solidFill>
              <a:srgbClr val="FFFFFF"/>
            </a:solidFill>
          </p:spPr>
        </p:sp>
      </p:grpSp>
      <p:grpSp>
        <p:nvGrpSpPr>
          <p:cNvPr id="10" name="Group 10"/>
          <p:cNvGrpSpPr/>
          <p:nvPr/>
        </p:nvGrpSpPr>
        <p:grpSpPr>
          <a:xfrm>
            <a:off x="11168955" y="2619792"/>
            <a:ext cx="10316026" cy="1031602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9C83"/>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3" name="Freeform 13"/>
          <p:cNvSpPr/>
          <p:nvPr/>
        </p:nvSpPr>
        <p:spPr>
          <a:xfrm>
            <a:off x="1028700" y="3408024"/>
            <a:ext cx="13085667" cy="6334411"/>
          </a:xfrm>
          <a:custGeom>
            <a:avLst/>
            <a:gdLst/>
            <a:ahLst/>
            <a:cxnLst/>
            <a:rect l="l" t="t" r="r" b="b"/>
            <a:pathLst>
              <a:path w="13085667" h="6334411">
                <a:moveTo>
                  <a:pt x="0" y="0"/>
                </a:moveTo>
                <a:lnTo>
                  <a:pt x="13085667" y="0"/>
                </a:lnTo>
                <a:lnTo>
                  <a:pt x="13085667" y="6334411"/>
                </a:lnTo>
                <a:lnTo>
                  <a:pt x="0" y="6334411"/>
                </a:lnTo>
                <a:lnTo>
                  <a:pt x="0" y="0"/>
                </a:lnTo>
                <a:close/>
              </a:path>
            </a:pathLst>
          </a:custGeom>
          <a:blipFill>
            <a:blip r:embed="rId6" cstate="print"/>
            <a:stretch>
              <a:fillRect/>
            </a:stretch>
          </a:blipFill>
        </p:spPr>
      </p:sp>
      <p:sp>
        <p:nvSpPr>
          <p:cNvPr id="14" name="TextBox 14"/>
          <p:cNvSpPr txBox="1"/>
          <p:nvPr/>
        </p:nvSpPr>
        <p:spPr>
          <a:xfrm>
            <a:off x="843752" y="898261"/>
            <a:ext cx="12147711" cy="1279638"/>
          </a:xfrm>
          <a:prstGeom prst="rect">
            <a:avLst/>
          </a:prstGeom>
        </p:spPr>
        <p:txBody>
          <a:bodyPr lIns="0" tIns="0" rIns="0" bIns="0" rtlCol="0" anchor="t">
            <a:spAutoFit/>
          </a:bodyPr>
          <a:lstStyle/>
          <a:p>
            <a:pPr>
              <a:lnSpc>
                <a:spcPts val="10157"/>
              </a:lnSpc>
            </a:pPr>
            <a:r>
              <a:rPr lang="en-US" sz="8464">
                <a:solidFill>
                  <a:srgbClr val="906F3F"/>
                </a:solidFill>
                <a:latin typeface="Fredoka Bold"/>
              </a:rPr>
              <a:t>Organisme de control</a:t>
            </a:r>
          </a:p>
        </p:txBody>
      </p:sp>
      <p:sp>
        <p:nvSpPr>
          <p:cNvPr id="15" name="TextBox 15"/>
          <p:cNvSpPr txBox="1"/>
          <p:nvPr/>
        </p:nvSpPr>
        <p:spPr>
          <a:xfrm>
            <a:off x="905412" y="2293918"/>
            <a:ext cx="14840225" cy="940936"/>
          </a:xfrm>
          <a:prstGeom prst="rect">
            <a:avLst/>
          </a:prstGeom>
        </p:spPr>
        <p:txBody>
          <a:bodyPr lIns="0" tIns="0" rIns="0" bIns="0" rtlCol="0" anchor="t">
            <a:spAutoFit/>
          </a:bodyPr>
          <a:lstStyle/>
          <a:p>
            <a:pPr>
              <a:lnSpc>
                <a:spcPts val="3787"/>
              </a:lnSpc>
              <a:spcBef>
                <a:spcPct val="0"/>
              </a:spcBef>
            </a:pPr>
            <a:r>
              <a:rPr lang="en-US" sz="2705">
                <a:solidFill>
                  <a:srgbClr val="906F3F"/>
                </a:solidFill>
                <a:latin typeface="Open Sans Bold"/>
              </a:rPr>
              <a:t>Pe teritoriul României activează 15 organisme de control (OC) în domeniul agriculturii ecologice, aprobate de MADR în baza art. 2-6 din Ordinul MADR nr. 312/2021: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grpSp>
        <p:nvGrpSpPr>
          <p:cNvPr id="2" name="Group 2"/>
          <p:cNvGrpSpPr/>
          <p:nvPr/>
        </p:nvGrpSpPr>
        <p:grpSpPr>
          <a:xfrm>
            <a:off x="11547074" y="-595597"/>
            <a:ext cx="9421568" cy="942156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flipH="1">
            <a:off x="17259300" y="7200900"/>
            <a:ext cx="4744528" cy="4114800"/>
          </a:xfrm>
          <a:custGeom>
            <a:avLst/>
            <a:gdLst/>
            <a:ahLst/>
            <a:cxnLst/>
            <a:rect l="l" t="t" r="r" b="b"/>
            <a:pathLst>
              <a:path w="4744528" h="4114800">
                <a:moveTo>
                  <a:pt x="4744528" y="0"/>
                </a:moveTo>
                <a:lnTo>
                  <a:pt x="0" y="0"/>
                </a:lnTo>
                <a:lnTo>
                  <a:pt x="0" y="4114800"/>
                </a:lnTo>
                <a:lnTo>
                  <a:pt x="4744528" y="4114800"/>
                </a:lnTo>
                <a:lnTo>
                  <a:pt x="4744528"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6" name="Freeform 6"/>
          <p:cNvSpPr/>
          <p:nvPr/>
        </p:nvSpPr>
        <p:spPr>
          <a:xfrm>
            <a:off x="11821089" y="-3496188"/>
            <a:ext cx="8027890" cy="11676930"/>
          </a:xfrm>
          <a:custGeom>
            <a:avLst/>
            <a:gdLst/>
            <a:ahLst/>
            <a:cxnLst/>
            <a:rect l="l" t="t" r="r" b="b"/>
            <a:pathLst>
              <a:path w="8027890" h="11676930">
                <a:moveTo>
                  <a:pt x="0" y="0"/>
                </a:moveTo>
                <a:lnTo>
                  <a:pt x="8027890" y="0"/>
                </a:lnTo>
                <a:lnTo>
                  <a:pt x="8027890" y="11676930"/>
                </a:lnTo>
                <a:lnTo>
                  <a:pt x="0" y="11676930"/>
                </a:lnTo>
                <a:lnTo>
                  <a:pt x="0" y="0"/>
                </a:lnTo>
                <a:close/>
              </a:path>
            </a:pathLst>
          </a:custGeom>
          <a:blipFill>
            <a:blip r:embed="rId4" cstate="print"/>
            <a:stretch>
              <a:fillRect/>
            </a:stretch>
          </a:blipFill>
        </p:spPr>
      </p:sp>
      <p:sp>
        <p:nvSpPr>
          <p:cNvPr id="7" name="Freeform 7"/>
          <p:cNvSpPr/>
          <p:nvPr/>
        </p:nvSpPr>
        <p:spPr>
          <a:xfrm>
            <a:off x="9449295" y="6576791"/>
            <a:ext cx="4609246" cy="4114800"/>
          </a:xfrm>
          <a:custGeom>
            <a:avLst/>
            <a:gdLst/>
            <a:ahLst/>
            <a:cxnLst/>
            <a:rect l="l" t="t" r="r" b="b"/>
            <a:pathLst>
              <a:path w="4609246" h="4114800">
                <a:moveTo>
                  <a:pt x="0" y="0"/>
                </a:moveTo>
                <a:lnTo>
                  <a:pt x="4609246" y="0"/>
                </a:lnTo>
                <a:lnTo>
                  <a:pt x="4609246" y="4114800"/>
                </a:lnTo>
                <a:lnTo>
                  <a:pt x="0" y="4114800"/>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8" name="Freeform 8"/>
          <p:cNvSpPr/>
          <p:nvPr/>
        </p:nvSpPr>
        <p:spPr>
          <a:xfrm rot="-5547088">
            <a:off x="12804220" y="-1522773"/>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9" name="Freeform 9"/>
          <p:cNvSpPr/>
          <p:nvPr/>
        </p:nvSpPr>
        <p:spPr>
          <a:xfrm>
            <a:off x="1736756" y="0"/>
            <a:ext cx="6224510" cy="1412070"/>
          </a:xfrm>
          <a:custGeom>
            <a:avLst/>
            <a:gdLst/>
            <a:ahLst/>
            <a:cxnLst/>
            <a:rect l="l" t="t" r="r" b="b"/>
            <a:pathLst>
              <a:path w="6224510" h="1412070">
                <a:moveTo>
                  <a:pt x="0" y="0"/>
                </a:moveTo>
                <a:lnTo>
                  <a:pt x="6224509" y="0"/>
                </a:lnTo>
                <a:lnTo>
                  <a:pt x="6224509" y="1412070"/>
                </a:lnTo>
                <a:lnTo>
                  <a:pt x="0" y="1412070"/>
                </a:lnTo>
                <a:lnTo>
                  <a:pt x="0" y="0"/>
                </a:lnTo>
                <a:close/>
              </a:path>
            </a:pathLst>
          </a:custGeom>
          <a:blipFill>
            <a:blip r:embed="rId9" cstate="print"/>
            <a:stretch>
              <a:fillRect l="-331" t="-8790" r="-331"/>
            </a:stretch>
          </a:blipFill>
        </p:spPr>
      </p:sp>
      <p:sp>
        <p:nvSpPr>
          <p:cNvPr id="10" name="Freeform 10"/>
          <p:cNvSpPr/>
          <p:nvPr/>
        </p:nvSpPr>
        <p:spPr>
          <a:xfrm>
            <a:off x="1533870" y="8009154"/>
            <a:ext cx="3077491" cy="2051661"/>
          </a:xfrm>
          <a:custGeom>
            <a:avLst/>
            <a:gdLst/>
            <a:ahLst/>
            <a:cxnLst/>
            <a:rect l="l" t="t" r="r" b="b"/>
            <a:pathLst>
              <a:path w="3077491" h="2051661">
                <a:moveTo>
                  <a:pt x="0" y="0"/>
                </a:moveTo>
                <a:lnTo>
                  <a:pt x="3077491" y="0"/>
                </a:lnTo>
                <a:lnTo>
                  <a:pt x="3077491" y="2051661"/>
                </a:lnTo>
                <a:lnTo>
                  <a:pt x="0" y="2051661"/>
                </a:lnTo>
                <a:lnTo>
                  <a:pt x="0" y="0"/>
                </a:lnTo>
                <a:close/>
              </a:path>
            </a:pathLst>
          </a:custGeom>
          <a:blipFill>
            <a:blip r:embed="rId10" cstate="print"/>
            <a:stretch>
              <a:fillRect/>
            </a:stretch>
          </a:blipFill>
        </p:spPr>
      </p:sp>
      <p:sp>
        <p:nvSpPr>
          <p:cNvPr id="11" name="Freeform 11"/>
          <p:cNvSpPr/>
          <p:nvPr/>
        </p:nvSpPr>
        <p:spPr>
          <a:xfrm>
            <a:off x="5044666" y="8009154"/>
            <a:ext cx="2051661" cy="2051661"/>
          </a:xfrm>
          <a:custGeom>
            <a:avLst/>
            <a:gdLst/>
            <a:ahLst/>
            <a:cxnLst/>
            <a:rect l="l" t="t" r="r" b="b"/>
            <a:pathLst>
              <a:path w="2051661" h="2051661">
                <a:moveTo>
                  <a:pt x="0" y="0"/>
                </a:moveTo>
                <a:lnTo>
                  <a:pt x="2051660" y="0"/>
                </a:lnTo>
                <a:lnTo>
                  <a:pt x="2051660" y="2051661"/>
                </a:lnTo>
                <a:lnTo>
                  <a:pt x="0" y="2051661"/>
                </a:lnTo>
                <a:lnTo>
                  <a:pt x="0" y="0"/>
                </a:lnTo>
                <a:close/>
              </a:path>
            </a:pathLst>
          </a:custGeom>
          <a:blipFill>
            <a:blip r:embed="rId11" cstate="print"/>
            <a:stretch>
              <a:fillRect/>
            </a:stretch>
          </a:blipFill>
        </p:spPr>
      </p:sp>
      <p:sp>
        <p:nvSpPr>
          <p:cNvPr id="12" name="Freeform 12"/>
          <p:cNvSpPr/>
          <p:nvPr/>
        </p:nvSpPr>
        <p:spPr>
          <a:xfrm>
            <a:off x="7889328" y="0"/>
            <a:ext cx="4137797" cy="1194562"/>
          </a:xfrm>
          <a:custGeom>
            <a:avLst/>
            <a:gdLst/>
            <a:ahLst/>
            <a:cxnLst/>
            <a:rect l="l" t="t" r="r" b="b"/>
            <a:pathLst>
              <a:path w="4137797" h="1194562">
                <a:moveTo>
                  <a:pt x="0" y="0"/>
                </a:moveTo>
                <a:lnTo>
                  <a:pt x="4137797" y="0"/>
                </a:lnTo>
                <a:lnTo>
                  <a:pt x="4137797" y="1194562"/>
                </a:lnTo>
                <a:lnTo>
                  <a:pt x="0" y="1194562"/>
                </a:lnTo>
                <a:lnTo>
                  <a:pt x="0" y="0"/>
                </a:lnTo>
                <a:close/>
              </a:path>
            </a:pathLst>
          </a:custGeom>
          <a:blipFill>
            <a:blip r:embed="rId12" cstate="print"/>
            <a:stretch>
              <a:fillRect t="-6982" b="-1985"/>
            </a:stretch>
          </a:blipFill>
        </p:spPr>
      </p:sp>
      <p:sp>
        <p:nvSpPr>
          <p:cNvPr id="13" name="Freeform 13"/>
          <p:cNvSpPr/>
          <p:nvPr/>
        </p:nvSpPr>
        <p:spPr>
          <a:xfrm>
            <a:off x="0" y="0"/>
            <a:ext cx="1736756" cy="1412070"/>
          </a:xfrm>
          <a:custGeom>
            <a:avLst/>
            <a:gdLst/>
            <a:ahLst/>
            <a:cxnLst/>
            <a:rect l="l" t="t" r="r" b="b"/>
            <a:pathLst>
              <a:path w="1736756" h="1412070">
                <a:moveTo>
                  <a:pt x="0" y="0"/>
                </a:moveTo>
                <a:lnTo>
                  <a:pt x="1736756" y="0"/>
                </a:lnTo>
                <a:lnTo>
                  <a:pt x="1736756" y="1412070"/>
                </a:lnTo>
                <a:lnTo>
                  <a:pt x="0" y="1412070"/>
                </a:lnTo>
                <a:lnTo>
                  <a:pt x="0" y="0"/>
                </a:lnTo>
                <a:close/>
              </a:path>
            </a:pathLst>
          </a:custGeom>
          <a:blipFill>
            <a:blip r:embed="rId13" cstate="print"/>
            <a:stretch>
              <a:fillRect b="-1455"/>
            </a:stretch>
          </a:blipFill>
        </p:spPr>
      </p:sp>
      <p:sp>
        <p:nvSpPr>
          <p:cNvPr id="14" name="TextBox 14"/>
          <p:cNvSpPr txBox="1"/>
          <p:nvPr/>
        </p:nvSpPr>
        <p:spPr>
          <a:xfrm>
            <a:off x="1533870" y="2496247"/>
            <a:ext cx="8552586" cy="3467100"/>
          </a:xfrm>
          <a:prstGeom prst="rect">
            <a:avLst/>
          </a:prstGeom>
        </p:spPr>
        <p:txBody>
          <a:bodyPr lIns="0" tIns="0" rIns="0" bIns="0" rtlCol="0" anchor="t">
            <a:spAutoFit/>
          </a:bodyPr>
          <a:lstStyle/>
          <a:p>
            <a:pPr>
              <a:lnSpc>
                <a:spcPts val="13695"/>
              </a:lnSpc>
            </a:pPr>
            <a:r>
              <a:rPr lang="en-US" sz="11413">
                <a:solidFill>
                  <a:srgbClr val="664C25"/>
                </a:solidFill>
                <a:latin typeface="Open Sans Bold"/>
              </a:rPr>
              <a:t>Agricultura ecologică</a:t>
            </a:r>
          </a:p>
        </p:txBody>
      </p:sp>
      <p:sp>
        <p:nvSpPr>
          <p:cNvPr id="15" name="TextBox 15"/>
          <p:cNvSpPr txBox="1"/>
          <p:nvPr/>
        </p:nvSpPr>
        <p:spPr>
          <a:xfrm>
            <a:off x="1533870" y="6220628"/>
            <a:ext cx="9256919" cy="1455047"/>
          </a:xfrm>
          <a:prstGeom prst="rect">
            <a:avLst/>
          </a:prstGeom>
        </p:spPr>
        <p:txBody>
          <a:bodyPr lIns="0" tIns="0" rIns="0" bIns="0" rtlCol="0" anchor="t">
            <a:spAutoFit/>
          </a:bodyPr>
          <a:lstStyle/>
          <a:p>
            <a:pPr>
              <a:lnSpc>
                <a:spcPts val="5900"/>
              </a:lnSpc>
            </a:pPr>
            <a:r>
              <a:rPr lang="en-US" sz="4214">
                <a:solidFill>
                  <a:srgbClr val="664C25"/>
                </a:solidFill>
                <a:latin typeface="Open Sans Bold"/>
              </a:rPr>
              <a:t>Bună pentru natură,</a:t>
            </a:r>
          </a:p>
          <a:p>
            <a:pPr>
              <a:lnSpc>
                <a:spcPts val="5900"/>
              </a:lnSpc>
              <a:spcBef>
                <a:spcPct val="0"/>
              </a:spcBef>
            </a:pPr>
            <a:r>
              <a:rPr lang="en-US" sz="4214">
                <a:solidFill>
                  <a:srgbClr val="664C25"/>
                </a:solidFill>
                <a:latin typeface="Open Sans Bold"/>
              </a:rPr>
              <a:t>bună pentru tine.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grpSp>
        <p:nvGrpSpPr>
          <p:cNvPr id="2" name="Group 2"/>
          <p:cNvGrpSpPr/>
          <p:nvPr/>
        </p:nvGrpSpPr>
        <p:grpSpPr>
          <a:xfrm>
            <a:off x="-3525378" y="-4959705"/>
            <a:ext cx="40944222" cy="19316187"/>
            <a:chOff x="0" y="0"/>
            <a:chExt cx="54592296" cy="25754916"/>
          </a:xfrm>
        </p:grpSpPr>
        <p:sp>
          <p:nvSpPr>
            <p:cNvPr id="3" name="Freeform 3"/>
            <p:cNvSpPr/>
            <p:nvPr/>
          </p:nvSpPr>
          <p:spPr>
            <a:xfrm>
              <a:off x="19437076" y="5217202"/>
              <a:ext cx="19794344" cy="10077121"/>
            </a:xfrm>
            <a:custGeom>
              <a:avLst/>
              <a:gdLst/>
              <a:ahLst/>
              <a:cxnLst/>
              <a:rect l="l" t="t" r="r" b="b"/>
              <a:pathLst>
                <a:path w="19794344" h="10077121">
                  <a:moveTo>
                    <a:pt x="0" y="0"/>
                  </a:moveTo>
                  <a:lnTo>
                    <a:pt x="19794343" y="0"/>
                  </a:lnTo>
                  <a:lnTo>
                    <a:pt x="19794343"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5417779" y="10363231"/>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0730735" y="15677796"/>
              <a:ext cx="19794344" cy="10077121"/>
            </a:xfrm>
            <a:custGeom>
              <a:avLst/>
              <a:gdLst/>
              <a:ahLst/>
              <a:cxnLst/>
              <a:rect l="l" t="t" r="r" b="b"/>
              <a:pathLst>
                <a:path w="19794344" h="10077121">
                  <a:moveTo>
                    <a:pt x="0" y="0"/>
                  </a:moveTo>
                  <a:lnTo>
                    <a:pt x="19794344" y="0"/>
                  </a:lnTo>
                  <a:lnTo>
                    <a:pt x="19794344" y="10077120"/>
                  </a:lnTo>
                  <a:lnTo>
                    <a:pt x="0" y="10077120"/>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34797952" y="15528791"/>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a:off x="0" y="0"/>
              <a:ext cx="19794344" cy="10077121"/>
            </a:xfrm>
            <a:custGeom>
              <a:avLst/>
              <a:gdLst/>
              <a:ahLst/>
              <a:cxnLst/>
              <a:rect l="l" t="t" r="r" b="b"/>
              <a:pathLst>
                <a:path w="19794344" h="10077121">
                  <a:moveTo>
                    <a:pt x="0" y="0"/>
                  </a:moveTo>
                  <a:lnTo>
                    <a:pt x="19794344" y="0"/>
                  </a:lnTo>
                  <a:lnTo>
                    <a:pt x="19794344" y="10077121"/>
                  </a:lnTo>
                  <a:lnTo>
                    <a:pt x="0" y="10077121"/>
                  </a:lnTo>
                  <a:lnTo>
                    <a:pt x="0" y="0"/>
                  </a:lnTo>
                  <a:close/>
                </a:path>
              </a:pathLst>
            </a:custGeom>
            <a:blipFill>
              <a:blip r:embed="rId2" cstate="print">
                <a:alphaModFix amt="19999"/>
                <a:extLst>
                  <a:ext uri="{96DAC541-7B7A-43D3-8B79-37D633B846F1}">
                    <asvg:svgBlip xmlns:asvg="http://schemas.microsoft.com/office/drawing/2016/SVG/main" r:embed="rId3"/>
                  </a:ext>
                </a:extLst>
              </a:blip>
              <a:stretch>
                <a:fillRect/>
              </a:stretch>
            </a:blipFill>
          </p:spPr>
        </p:sp>
      </p:grpSp>
      <p:grpSp>
        <p:nvGrpSpPr>
          <p:cNvPr id="8" name="Group 8"/>
          <p:cNvGrpSpPr/>
          <p:nvPr/>
        </p:nvGrpSpPr>
        <p:grpSpPr>
          <a:xfrm>
            <a:off x="-628689" y="7724533"/>
            <a:ext cx="18916689" cy="2562467"/>
            <a:chOff x="0" y="0"/>
            <a:chExt cx="4875217" cy="660400"/>
          </a:xfrm>
        </p:grpSpPr>
        <p:sp>
          <p:nvSpPr>
            <p:cNvPr id="9" name="Freeform 9"/>
            <p:cNvSpPr/>
            <p:nvPr/>
          </p:nvSpPr>
          <p:spPr>
            <a:xfrm>
              <a:off x="0" y="0"/>
              <a:ext cx="4875217" cy="660400"/>
            </a:xfrm>
            <a:custGeom>
              <a:avLst/>
              <a:gdLst/>
              <a:ahLst/>
              <a:cxnLst/>
              <a:rect l="l" t="t" r="r" b="b"/>
              <a:pathLst>
                <a:path w="4875217" h="660400">
                  <a:moveTo>
                    <a:pt x="4750757" y="660400"/>
                  </a:moveTo>
                  <a:lnTo>
                    <a:pt x="124460" y="660400"/>
                  </a:lnTo>
                  <a:cubicBezTo>
                    <a:pt x="55880" y="660400"/>
                    <a:pt x="0" y="604520"/>
                    <a:pt x="0" y="535940"/>
                  </a:cubicBezTo>
                  <a:lnTo>
                    <a:pt x="0" y="124460"/>
                  </a:lnTo>
                  <a:cubicBezTo>
                    <a:pt x="0" y="55880"/>
                    <a:pt x="55880" y="0"/>
                    <a:pt x="124460" y="0"/>
                  </a:cubicBezTo>
                  <a:lnTo>
                    <a:pt x="4750757" y="0"/>
                  </a:lnTo>
                  <a:cubicBezTo>
                    <a:pt x="4819337" y="0"/>
                    <a:pt x="4875217" y="55880"/>
                    <a:pt x="4875217" y="124460"/>
                  </a:cubicBezTo>
                  <a:lnTo>
                    <a:pt x="4875217" y="535940"/>
                  </a:lnTo>
                  <a:cubicBezTo>
                    <a:pt x="4875217" y="604520"/>
                    <a:pt x="4819337" y="660400"/>
                    <a:pt x="4750757" y="660400"/>
                  </a:cubicBezTo>
                  <a:close/>
                </a:path>
              </a:pathLst>
            </a:custGeom>
            <a:solidFill>
              <a:srgbClr val="906F3F"/>
            </a:solidFill>
          </p:spPr>
        </p:sp>
      </p:grpSp>
      <p:sp>
        <p:nvSpPr>
          <p:cNvPr id="10" name="Freeform 10"/>
          <p:cNvSpPr/>
          <p:nvPr/>
        </p:nvSpPr>
        <p:spPr>
          <a:xfrm rot="-1443030">
            <a:off x="8049259" y="8504567"/>
            <a:ext cx="2189482" cy="1787414"/>
          </a:xfrm>
          <a:custGeom>
            <a:avLst/>
            <a:gdLst/>
            <a:ahLst/>
            <a:cxnLst/>
            <a:rect l="l" t="t" r="r" b="b"/>
            <a:pathLst>
              <a:path w="2189482" h="1787414">
                <a:moveTo>
                  <a:pt x="0" y="0"/>
                </a:moveTo>
                <a:lnTo>
                  <a:pt x="2189482" y="0"/>
                </a:lnTo>
                <a:lnTo>
                  <a:pt x="2189482" y="1787413"/>
                </a:lnTo>
                <a:lnTo>
                  <a:pt x="0" y="1787413"/>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11" name="Freeform 11"/>
          <p:cNvSpPr/>
          <p:nvPr/>
        </p:nvSpPr>
        <p:spPr>
          <a:xfrm>
            <a:off x="11239348" y="1296687"/>
            <a:ext cx="7048652" cy="8990313"/>
          </a:xfrm>
          <a:custGeom>
            <a:avLst/>
            <a:gdLst/>
            <a:ahLst/>
            <a:cxnLst/>
            <a:rect l="l" t="t" r="r" b="b"/>
            <a:pathLst>
              <a:path w="7048652" h="8990313">
                <a:moveTo>
                  <a:pt x="0" y="0"/>
                </a:moveTo>
                <a:lnTo>
                  <a:pt x="7048652" y="0"/>
                </a:lnTo>
                <a:lnTo>
                  <a:pt x="7048652" y="8990313"/>
                </a:lnTo>
                <a:lnTo>
                  <a:pt x="0" y="8990313"/>
                </a:lnTo>
                <a:lnTo>
                  <a:pt x="0" y="0"/>
                </a:lnTo>
                <a:close/>
              </a:path>
            </a:pathLst>
          </a:custGeom>
          <a:blipFill>
            <a:blip r:embed="rId6" cstate="print"/>
            <a:stretch>
              <a:fillRect l="-23467" t="-118" r="-23467" b="-12812"/>
            </a:stretch>
          </a:blipFill>
        </p:spPr>
      </p:sp>
      <p:sp>
        <p:nvSpPr>
          <p:cNvPr id="12" name="TextBox 12"/>
          <p:cNvSpPr txBox="1"/>
          <p:nvPr/>
        </p:nvSpPr>
        <p:spPr>
          <a:xfrm>
            <a:off x="1212291" y="551916"/>
            <a:ext cx="9703285" cy="7905750"/>
          </a:xfrm>
          <a:prstGeom prst="rect">
            <a:avLst/>
          </a:prstGeom>
        </p:spPr>
        <p:txBody>
          <a:bodyPr lIns="0" tIns="0" rIns="0" bIns="0" rtlCol="0" anchor="t">
            <a:spAutoFit/>
          </a:bodyPr>
          <a:lstStyle/>
          <a:p>
            <a:pPr>
              <a:lnSpc>
                <a:spcPts val="5106"/>
              </a:lnSpc>
            </a:pPr>
            <a:r>
              <a:rPr lang="en-US" sz="4255">
                <a:solidFill>
                  <a:srgbClr val="6A913E"/>
                </a:solidFill>
                <a:latin typeface="Open Sans Bold"/>
              </a:rPr>
              <a:t>Înregistrarea activității operatorilor / grupurilor de operatori care realizează activități de producție agricolă, pregătire/prelucrare, distribuție/introducere pe piață, depozitare, import, export, de produse ecologice sau în conversie la agricultura ecologică este reglementată prin Ordinul MADR nr. 45/2022, astfel:</a:t>
            </a:r>
          </a:p>
          <a:p>
            <a:pPr>
              <a:lnSpc>
                <a:spcPts val="6186"/>
              </a:lnSpc>
            </a:pPr>
            <a:endParaRPr/>
          </a:p>
        </p:txBody>
      </p:sp>
      <p:sp>
        <p:nvSpPr>
          <p:cNvPr id="13" name="Freeform 13"/>
          <p:cNvSpPr/>
          <p:nvPr/>
        </p:nvSpPr>
        <p:spPr>
          <a:xfrm rot="-1494164">
            <a:off x="1712686" y="7908320"/>
            <a:ext cx="2327435" cy="2124313"/>
          </a:xfrm>
          <a:custGeom>
            <a:avLst/>
            <a:gdLst/>
            <a:ahLst/>
            <a:cxnLst/>
            <a:rect l="l" t="t" r="r" b="b"/>
            <a:pathLst>
              <a:path w="2327435" h="2124313">
                <a:moveTo>
                  <a:pt x="0" y="0"/>
                </a:moveTo>
                <a:lnTo>
                  <a:pt x="2327435" y="0"/>
                </a:lnTo>
                <a:lnTo>
                  <a:pt x="2327435" y="2124313"/>
                </a:lnTo>
                <a:lnTo>
                  <a:pt x="0" y="2124313"/>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4" name="Freeform 14"/>
          <p:cNvSpPr/>
          <p:nvPr/>
        </p:nvSpPr>
        <p:spPr>
          <a:xfrm rot="1584977">
            <a:off x="5432538" y="8029869"/>
            <a:ext cx="1768343" cy="1881216"/>
          </a:xfrm>
          <a:custGeom>
            <a:avLst/>
            <a:gdLst/>
            <a:ahLst/>
            <a:cxnLst/>
            <a:rect l="l" t="t" r="r" b="b"/>
            <a:pathLst>
              <a:path w="1768343" h="1881216">
                <a:moveTo>
                  <a:pt x="0" y="0"/>
                </a:moveTo>
                <a:lnTo>
                  <a:pt x="1768343" y="0"/>
                </a:lnTo>
                <a:lnTo>
                  <a:pt x="1768343" y="1881215"/>
                </a:lnTo>
                <a:lnTo>
                  <a:pt x="0" y="1881215"/>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sp>
        <p:nvSpPr>
          <p:cNvPr id="2" name="Freeform 2"/>
          <p:cNvSpPr/>
          <p:nvPr/>
        </p:nvSpPr>
        <p:spPr>
          <a:xfrm rot="-10800000">
            <a:off x="-6720200" y="-5682294"/>
            <a:ext cx="13874077" cy="7063166"/>
          </a:xfrm>
          <a:custGeom>
            <a:avLst/>
            <a:gdLst/>
            <a:ahLst/>
            <a:cxnLst/>
            <a:rect l="l" t="t" r="r" b="b"/>
            <a:pathLst>
              <a:path w="13874077" h="7063166">
                <a:moveTo>
                  <a:pt x="0" y="0"/>
                </a:moveTo>
                <a:lnTo>
                  <a:pt x="13874076" y="0"/>
                </a:lnTo>
                <a:lnTo>
                  <a:pt x="13874076" y="7063166"/>
                </a:lnTo>
                <a:lnTo>
                  <a:pt x="0" y="706316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4907746" y="1628783"/>
            <a:ext cx="13874077" cy="7063166"/>
          </a:xfrm>
          <a:custGeom>
            <a:avLst/>
            <a:gdLst/>
            <a:ahLst/>
            <a:cxnLst/>
            <a:rect l="l" t="t" r="r" b="b"/>
            <a:pathLst>
              <a:path w="13874077" h="7063166">
                <a:moveTo>
                  <a:pt x="0" y="7063166"/>
                </a:moveTo>
                <a:lnTo>
                  <a:pt x="13874077" y="7063166"/>
                </a:lnTo>
                <a:lnTo>
                  <a:pt x="13874077" y="0"/>
                </a:lnTo>
                <a:lnTo>
                  <a:pt x="0" y="0"/>
                </a:lnTo>
                <a:lnTo>
                  <a:pt x="0" y="7063166"/>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860335" y="4559269"/>
            <a:ext cx="6773952" cy="3903490"/>
          </a:xfrm>
          <a:custGeom>
            <a:avLst/>
            <a:gdLst/>
            <a:ahLst/>
            <a:cxnLst/>
            <a:rect l="l" t="t" r="r" b="b"/>
            <a:pathLst>
              <a:path w="6773952" h="3903490">
                <a:moveTo>
                  <a:pt x="0" y="0"/>
                </a:moveTo>
                <a:lnTo>
                  <a:pt x="6773953" y="0"/>
                </a:lnTo>
                <a:lnTo>
                  <a:pt x="6773953" y="3903490"/>
                </a:lnTo>
                <a:lnTo>
                  <a:pt x="0" y="3903490"/>
                </a:lnTo>
                <a:lnTo>
                  <a:pt x="0" y="0"/>
                </a:lnTo>
                <a:close/>
              </a:path>
            </a:pathLst>
          </a:custGeom>
          <a:blipFill>
            <a:blip r:embed="rId4" cstate="print"/>
            <a:stretch>
              <a:fillRect/>
            </a:stretch>
          </a:blipFill>
        </p:spPr>
      </p:sp>
      <p:sp>
        <p:nvSpPr>
          <p:cNvPr id="5" name="AutoShape 5"/>
          <p:cNvSpPr/>
          <p:nvPr/>
        </p:nvSpPr>
        <p:spPr>
          <a:xfrm flipV="1">
            <a:off x="8419711" y="1579676"/>
            <a:ext cx="59985" cy="7889987"/>
          </a:xfrm>
          <a:prstGeom prst="line">
            <a:avLst/>
          </a:prstGeom>
          <a:ln w="142875" cap="rnd">
            <a:solidFill>
              <a:srgbClr val="FFFFFF"/>
            </a:solidFill>
            <a:prstDash val="sysDash"/>
            <a:headEnd type="none" w="sm" len="sm"/>
            <a:tailEnd type="none" w="sm" len="sm"/>
          </a:ln>
        </p:spPr>
      </p:sp>
      <p:grpSp>
        <p:nvGrpSpPr>
          <p:cNvPr id="6" name="Group 6"/>
          <p:cNvGrpSpPr/>
          <p:nvPr/>
        </p:nvGrpSpPr>
        <p:grpSpPr>
          <a:xfrm>
            <a:off x="7726305" y="1076386"/>
            <a:ext cx="1506781" cy="150678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7726305" y="6423852"/>
            <a:ext cx="1506781" cy="15067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7726305" y="3900481"/>
            <a:ext cx="1506781" cy="15067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5" name="Freeform 15"/>
          <p:cNvSpPr/>
          <p:nvPr/>
        </p:nvSpPr>
        <p:spPr>
          <a:xfrm>
            <a:off x="8058707" y="6724577"/>
            <a:ext cx="718655" cy="878356"/>
          </a:xfrm>
          <a:custGeom>
            <a:avLst/>
            <a:gdLst/>
            <a:ahLst/>
            <a:cxnLst/>
            <a:rect l="l" t="t" r="r" b="b"/>
            <a:pathLst>
              <a:path w="718655" h="878356">
                <a:moveTo>
                  <a:pt x="0" y="0"/>
                </a:moveTo>
                <a:lnTo>
                  <a:pt x="718656" y="0"/>
                </a:lnTo>
                <a:lnTo>
                  <a:pt x="718656" y="878356"/>
                </a:lnTo>
                <a:lnTo>
                  <a:pt x="0" y="878356"/>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16" name="Freeform 16"/>
          <p:cNvSpPr/>
          <p:nvPr/>
        </p:nvSpPr>
        <p:spPr>
          <a:xfrm>
            <a:off x="7954518" y="4264285"/>
            <a:ext cx="1050356" cy="779173"/>
          </a:xfrm>
          <a:custGeom>
            <a:avLst/>
            <a:gdLst/>
            <a:ahLst/>
            <a:cxnLst/>
            <a:rect l="l" t="t" r="r" b="b"/>
            <a:pathLst>
              <a:path w="1050356" h="779173">
                <a:moveTo>
                  <a:pt x="0" y="0"/>
                </a:moveTo>
                <a:lnTo>
                  <a:pt x="1050356" y="0"/>
                </a:lnTo>
                <a:lnTo>
                  <a:pt x="1050356" y="779173"/>
                </a:lnTo>
                <a:lnTo>
                  <a:pt x="0" y="779173"/>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7" name="Freeform 17"/>
          <p:cNvSpPr/>
          <p:nvPr/>
        </p:nvSpPr>
        <p:spPr>
          <a:xfrm>
            <a:off x="7990671" y="1380872"/>
            <a:ext cx="978050" cy="828675"/>
          </a:xfrm>
          <a:custGeom>
            <a:avLst/>
            <a:gdLst/>
            <a:ahLst/>
            <a:cxnLst/>
            <a:rect l="l" t="t" r="r" b="b"/>
            <a:pathLst>
              <a:path w="978050" h="828675">
                <a:moveTo>
                  <a:pt x="0" y="0"/>
                </a:moveTo>
                <a:lnTo>
                  <a:pt x="978050" y="0"/>
                </a:lnTo>
                <a:lnTo>
                  <a:pt x="978050" y="828675"/>
                </a:lnTo>
                <a:lnTo>
                  <a:pt x="0" y="828675"/>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18" name="Freeform 18"/>
          <p:cNvSpPr/>
          <p:nvPr/>
        </p:nvSpPr>
        <p:spPr>
          <a:xfrm rot="-2233857">
            <a:off x="7605301" y="9261640"/>
            <a:ext cx="906813" cy="964694"/>
          </a:xfrm>
          <a:custGeom>
            <a:avLst/>
            <a:gdLst/>
            <a:ahLst/>
            <a:cxnLst/>
            <a:rect l="l" t="t" r="r" b="b"/>
            <a:pathLst>
              <a:path w="906813" h="964694">
                <a:moveTo>
                  <a:pt x="0" y="0"/>
                </a:moveTo>
                <a:lnTo>
                  <a:pt x="906813" y="0"/>
                </a:lnTo>
                <a:lnTo>
                  <a:pt x="906813" y="964694"/>
                </a:lnTo>
                <a:lnTo>
                  <a:pt x="0" y="964694"/>
                </a:lnTo>
                <a:lnTo>
                  <a:pt x="0" y="0"/>
                </a:lnTo>
                <a:close/>
              </a:path>
            </a:pathLst>
          </a:custGeom>
          <a:blipFill>
            <a:blip r:embed="rId11" cstate="print">
              <a:extLst>
                <a:ext uri="{96DAC541-7B7A-43D3-8B79-37D633B846F1}">
                  <asvg:svgBlip xmlns:asvg="http://schemas.microsoft.com/office/drawing/2016/SVG/main" r:embed="rId12"/>
                </a:ext>
              </a:extLst>
            </a:blip>
            <a:stretch>
              <a:fillRect/>
            </a:stretch>
          </a:blipFill>
        </p:spPr>
      </p:sp>
      <p:grpSp>
        <p:nvGrpSpPr>
          <p:cNvPr id="19" name="Group 19"/>
          <p:cNvGrpSpPr/>
          <p:nvPr/>
        </p:nvGrpSpPr>
        <p:grpSpPr>
          <a:xfrm>
            <a:off x="9565637" y="6322589"/>
            <a:ext cx="583369" cy="401987"/>
            <a:chOff x="0" y="0"/>
            <a:chExt cx="812800" cy="560083"/>
          </a:xfrm>
        </p:grpSpPr>
        <p:sp>
          <p:nvSpPr>
            <p:cNvPr id="20" name="Freeform 20"/>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21" name="TextBox 21"/>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grpSp>
        <p:nvGrpSpPr>
          <p:cNvPr id="22" name="Group 22"/>
          <p:cNvGrpSpPr/>
          <p:nvPr/>
        </p:nvGrpSpPr>
        <p:grpSpPr>
          <a:xfrm>
            <a:off x="9565637" y="7297119"/>
            <a:ext cx="583369" cy="401987"/>
            <a:chOff x="0" y="0"/>
            <a:chExt cx="812800" cy="560083"/>
          </a:xfrm>
        </p:grpSpPr>
        <p:sp>
          <p:nvSpPr>
            <p:cNvPr id="23" name="Freeform 23"/>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24" name="TextBox 24"/>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grpSp>
        <p:nvGrpSpPr>
          <p:cNvPr id="25" name="Group 25"/>
          <p:cNvGrpSpPr/>
          <p:nvPr/>
        </p:nvGrpSpPr>
        <p:grpSpPr>
          <a:xfrm>
            <a:off x="9565637" y="8608283"/>
            <a:ext cx="583369" cy="401987"/>
            <a:chOff x="0" y="0"/>
            <a:chExt cx="812800" cy="560083"/>
          </a:xfrm>
        </p:grpSpPr>
        <p:sp>
          <p:nvSpPr>
            <p:cNvPr id="26" name="Freeform 26"/>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27" name="TextBox 27"/>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grpSp>
        <p:nvGrpSpPr>
          <p:cNvPr id="28" name="Group 28"/>
          <p:cNvGrpSpPr/>
          <p:nvPr/>
        </p:nvGrpSpPr>
        <p:grpSpPr>
          <a:xfrm>
            <a:off x="9565637" y="1594216"/>
            <a:ext cx="583369" cy="401987"/>
            <a:chOff x="0" y="0"/>
            <a:chExt cx="812800" cy="560083"/>
          </a:xfrm>
        </p:grpSpPr>
        <p:sp>
          <p:nvSpPr>
            <p:cNvPr id="29" name="Freeform 29"/>
            <p:cNvSpPr/>
            <p:nvPr/>
          </p:nvSpPr>
          <p:spPr>
            <a:xfrm>
              <a:off x="0" y="0"/>
              <a:ext cx="812800" cy="560083"/>
            </a:xfrm>
            <a:custGeom>
              <a:avLst/>
              <a:gdLst/>
              <a:ahLst/>
              <a:cxnLst/>
              <a:rect l="l" t="t" r="r" b="b"/>
              <a:pathLst>
                <a:path w="812800" h="560083">
                  <a:moveTo>
                    <a:pt x="812800" y="280041"/>
                  </a:moveTo>
                  <a:lnTo>
                    <a:pt x="406400" y="0"/>
                  </a:lnTo>
                  <a:lnTo>
                    <a:pt x="406400" y="203200"/>
                  </a:lnTo>
                  <a:lnTo>
                    <a:pt x="0" y="203200"/>
                  </a:lnTo>
                  <a:lnTo>
                    <a:pt x="0" y="356883"/>
                  </a:lnTo>
                  <a:lnTo>
                    <a:pt x="406400" y="356883"/>
                  </a:lnTo>
                  <a:lnTo>
                    <a:pt x="406400" y="560083"/>
                  </a:lnTo>
                  <a:lnTo>
                    <a:pt x="812800" y="280041"/>
                  </a:lnTo>
                  <a:close/>
                </a:path>
              </a:pathLst>
            </a:custGeom>
            <a:solidFill>
              <a:srgbClr val="D47B54"/>
            </a:solidFill>
          </p:spPr>
        </p:sp>
        <p:sp>
          <p:nvSpPr>
            <p:cNvPr id="30" name="TextBox 30"/>
            <p:cNvSpPr txBox="1"/>
            <p:nvPr/>
          </p:nvSpPr>
          <p:spPr>
            <a:xfrm>
              <a:off x="0" y="174625"/>
              <a:ext cx="711200" cy="182258"/>
            </a:xfrm>
            <a:prstGeom prst="rect">
              <a:avLst/>
            </a:prstGeom>
          </p:spPr>
          <p:txBody>
            <a:bodyPr lIns="50800" tIns="50800" rIns="50800" bIns="50800" rtlCol="0" anchor="ctr"/>
            <a:lstStyle/>
            <a:p>
              <a:pPr algn="ctr">
                <a:lnSpc>
                  <a:spcPts val="1960"/>
                </a:lnSpc>
              </a:pPr>
              <a:endParaRPr/>
            </a:p>
          </p:txBody>
        </p:sp>
      </p:grpSp>
      <p:sp>
        <p:nvSpPr>
          <p:cNvPr id="31" name="Freeform 31"/>
          <p:cNvSpPr/>
          <p:nvPr/>
        </p:nvSpPr>
        <p:spPr>
          <a:xfrm>
            <a:off x="14187512" y="2863665"/>
            <a:ext cx="2073632" cy="2073632"/>
          </a:xfrm>
          <a:custGeom>
            <a:avLst/>
            <a:gdLst/>
            <a:ahLst/>
            <a:cxnLst/>
            <a:rect l="l" t="t" r="r" b="b"/>
            <a:pathLst>
              <a:path w="2073632" h="2073632">
                <a:moveTo>
                  <a:pt x="0" y="0"/>
                </a:moveTo>
                <a:lnTo>
                  <a:pt x="2073632" y="0"/>
                </a:lnTo>
                <a:lnTo>
                  <a:pt x="2073632" y="2073632"/>
                </a:lnTo>
                <a:lnTo>
                  <a:pt x="0" y="2073632"/>
                </a:lnTo>
                <a:lnTo>
                  <a:pt x="0" y="0"/>
                </a:lnTo>
                <a:close/>
              </a:path>
            </a:pathLst>
          </a:custGeom>
          <a:blipFill>
            <a:blip r:embed="rId13" cstate="print"/>
            <a:stretch>
              <a:fillRect/>
            </a:stretch>
          </a:blipFill>
        </p:spPr>
      </p:sp>
      <p:sp>
        <p:nvSpPr>
          <p:cNvPr id="32" name="TextBox 32"/>
          <p:cNvSpPr txBox="1"/>
          <p:nvPr/>
        </p:nvSpPr>
        <p:spPr>
          <a:xfrm>
            <a:off x="10482382" y="1418933"/>
            <a:ext cx="6465483" cy="2105592"/>
          </a:xfrm>
          <a:prstGeom prst="rect">
            <a:avLst/>
          </a:prstGeom>
        </p:spPr>
        <p:txBody>
          <a:bodyPr lIns="0" tIns="0" rIns="0" bIns="0" rtlCol="0" anchor="t">
            <a:spAutoFit/>
          </a:bodyPr>
          <a:lstStyle/>
          <a:p>
            <a:pPr>
              <a:lnSpc>
                <a:spcPts val="2628"/>
              </a:lnSpc>
            </a:pPr>
            <a:r>
              <a:rPr lang="en-US" sz="1877">
                <a:solidFill>
                  <a:srgbClr val="664C25"/>
                </a:solidFill>
                <a:latin typeface="Open Sans"/>
              </a:rPr>
              <a:t>încheierea contractului cu Organismul de control (OC) aprobat pe teritoriul României. Lista organismelor de control aprobate pe teritoriul României este publicată pe site-ul www.madr.ro, secțiunea Agricultură, subsecțiunea Agricultură ecologică.</a:t>
            </a:r>
          </a:p>
          <a:p>
            <a:pPr>
              <a:lnSpc>
                <a:spcPts val="3608"/>
              </a:lnSpc>
              <a:spcBef>
                <a:spcPct val="0"/>
              </a:spcBef>
            </a:pPr>
            <a:endParaRPr/>
          </a:p>
        </p:txBody>
      </p:sp>
      <p:sp>
        <p:nvSpPr>
          <p:cNvPr id="33" name="TextBox 33"/>
          <p:cNvSpPr txBox="1"/>
          <p:nvPr/>
        </p:nvSpPr>
        <p:spPr>
          <a:xfrm>
            <a:off x="9795661" y="5316122"/>
            <a:ext cx="6465483" cy="612072"/>
          </a:xfrm>
          <a:prstGeom prst="rect">
            <a:avLst/>
          </a:prstGeom>
        </p:spPr>
        <p:txBody>
          <a:bodyPr lIns="0" tIns="0" rIns="0" bIns="0" rtlCol="0" anchor="t">
            <a:spAutoFit/>
          </a:bodyPr>
          <a:lstStyle/>
          <a:p>
            <a:pPr marL="383804" lvl="1" indent="-191902">
              <a:lnSpc>
                <a:spcPts val="2488"/>
              </a:lnSpc>
              <a:spcBef>
                <a:spcPct val="0"/>
              </a:spcBef>
              <a:buFont typeface="Arial"/>
              <a:buChar char="•"/>
            </a:pPr>
            <a:r>
              <a:rPr lang="en-US" sz="1777">
                <a:solidFill>
                  <a:srgbClr val="664C25"/>
                </a:solidFill>
                <a:latin typeface="Open Sans"/>
              </a:rPr>
              <a:t>depunerea Fişei de înregistrare la DAJ/DAMB (anexele nr. 1-8 din Ordinul MADR nr. 45/2022), însoțită de: </a:t>
            </a:r>
          </a:p>
        </p:txBody>
      </p:sp>
      <p:sp>
        <p:nvSpPr>
          <p:cNvPr id="34" name="TextBox 34"/>
          <p:cNvSpPr txBox="1"/>
          <p:nvPr/>
        </p:nvSpPr>
        <p:spPr>
          <a:xfrm>
            <a:off x="9726329" y="685975"/>
            <a:ext cx="2216486" cy="704622"/>
          </a:xfrm>
          <a:prstGeom prst="rect">
            <a:avLst/>
          </a:prstGeom>
        </p:spPr>
        <p:txBody>
          <a:bodyPr lIns="0" tIns="0" rIns="0" bIns="0" rtlCol="0" anchor="t">
            <a:spAutoFit/>
          </a:bodyPr>
          <a:lstStyle/>
          <a:p>
            <a:pPr>
              <a:lnSpc>
                <a:spcPts val="5787"/>
              </a:lnSpc>
              <a:spcBef>
                <a:spcPct val="0"/>
              </a:spcBef>
            </a:pPr>
            <a:r>
              <a:rPr lang="en-US" sz="4133">
                <a:solidFill>
                  <a:srgbClr val="664C25"/>
                </a:solidFill>
                <a:latin typeface="Fredoka Bold"/>
              </a:rPr>
              <a:t>Pasul I:</a:t>
            </a:r>
          </a:p>
        </p:txBody>
      </p:sp>
      <p:sp>
        <p:nvSpPr>
          <p:cNvPr id="35" name="TextBox 35"/>
          <p:cNvSpPr txBox="1"/>
          <p:nvPr/>
        </p:nvSpPr>
        <p:spPr>
          <a:xfrm>
            <a:off x="9726329" y="4455744"/>
            <a:ext cx="2447082" cy="704622"/>
          </a:xfrm>
          <a:prstGeom prst="rect">
            <a:avLst/>
          </a:prstGeom>
        </p:spPr>
        <p:txBody>
          <a:bodyPr lIns="0" tIns="0" rIns="0" bIns="0" rtlCol="0" anchor="t">
            <a:spAutoFit/>
          </a:bodyPr>
          <a:lstStyle/>
          <a:p>
            <a:pPr>
              <a:lnSpc>
                <a:spcPts val="5787"/>
              </a:lnSpc>
              <a:spcBef>
                <a:spcPct val="0"/>
              </a:spcBef>
            </a:pPr>
            <a:r>
              <a:rPr lang="en-US" sz="4133">
                <a:solidFill>
                  <a:srgbClr val="664C25"/>
                </a:solidFill>
                <a:latin typeface="Fredoka Bold"/>
              </a:rPr>
              <a:t>Pasul II:</a:t>
            </a:r>
          </a:p>
        </p:txBody>
      </p:sp>
      <p:sp>
        <p:nvSpPr>
          <p:cNvPr id="36" name="TextBox 36"/>
          <p:cNvSpPr txBox="1"/>
          <p:nvPr/>
        </p:nvSpPr>
        <p:spPr>
          <a:xfrm>
            <a:off x="10482382" y="6309194"/>
            <a:ext cx="6465483" cy="3440997"/>
          </a:xfrm>
          <a:prstGeom prst="rect">
            <a:avLst/>
          </a:prstGeom>
        </p:spPr>
        <p:txBody>
          <a:bodyPr lIns="0" tIns="0" rIns="0" bIns="0" rtlCol="0" anchor="t">
            <a:spAutoFit/>
          </a:bodyPr>
          <a:lstStyle/>
          <a:p>
            <a:pPr>
              <a:lnSpc>
                <a:spcPts val="2488"/>
              </a:lnSpc>
            </a:pPr>
            <a:r>
              <a:rPr lang="en-US" sz="1777">
                <a:solidFill>
                  <a:srgbClr val="664C25"/>
                </a:solidFill>
                <a:latin typeface="Open Sans"/>
              </a:rPr>
              <a:t>Contractul încheiat între operator şi organismul de control; </a:t>
            </a:r>
          </a:p>
          <a:p>
            <a:pPr>
              <a:lnSpc>
                <a:spcPts val="2488"/>
              </a:lnSpc>
            </a:pPr>
            <a:endParaRPr/>
          </a:p>
          <a:p>
            <a:pPr>
              <a:lnSpc>
                <a:spcPts val="2488"/>
              </a:lnSpc>
            </a:pPr>
            <a:r>
              <a:rPr lang="en-US" sz="1777">
                <a:solidFill>
                  <a:srgbClr val="664C25"/>
                </a:solidFill>
                <a:latin typeface="Open Sans"/>
              </a:rPr>
              <a:t>Declaraţia pe propria răspundere pentru deţinerea documentelor necesare înscrierii în agricultura ecologică (anexa nr. 11 din Ordinul MADR nr. 45/2022);</a:t>
            </a:r>
          </a:p>
          <a:p>
            <a:pPr>
              <a:lnSpc>
                <a:spcPts val="2488"/>
              </a:lnSpc>
            </a:pPr>
            <a:endParaRPr/>
          </a:p>
          <a:p>
            <a:pPr>
              <a:lnSpc>
                <a:spcPts val="2488"/>
              </a:lnSpc>
              <a:spcBef>
                <a:spcPct val="0"/>
              </a:spcBef>
            </a:pPr>
            <a:r>
              <a:rPr lang="en-US" sz="1777">
                <a:solidFill>
                  <a:srgbClr val="664C25"/>
                </a:solidFill>
                <a:latin typeface="Open Sans"/>
              </a:rPr>
              <a:t>Certificatul eliberat de organismul de control pentru operatorii care se înscriu în agricultura ecologică începând cu anul II de conversie și lista membrilor grupului de operatori, astfel cum este definit la art. 36 din Regulamentul (UE) 2018/848 (unde este cazul).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8129533"/>
            <a:chOff x="0" y="0"/>
            <a:chExt cx="4816593" cy="2141112"/>
          </a:xfrm>
        </p:grpSpPr>
        <p:sp>
          <p:nvSpPr>
            <p:cNvPr id="3" name="Freeform 3"/>
            <p:cNvSpPr/>
            <p:nvPr/>
          </p:nvSpPr>
          <p:spPr>
            <a:xfrm>
              <a:off x="0" y="0"/>
              <a:ext cx="4816592" cy="2141112"/>
            </a:xfrm>
            <a:custGeom>
              <a:avLst/>
              <a:gdLst/>
              <a:ahLst/>
              <a:cxnLst/>
              <a:rect l="l" t="t" r="r" b="b"/>
              <a:pathLst>
                <a:path w="4816592" h="2141112">
                  <a:moveTo>
                    <a:pt x="0" y="0"/>
                  </a:moveTo>
                  <a:lnTo>
                    <a:pt x="4816592" y="0"/>
                  </a:lnTo>
                  <a:lnTo>
                    <a:pt x="4816592" y="2141112"/>
                  </a:lnTo>
                  <a:lnTo>
                    <a:pt x="0" y="2141112"/>
                  </a:lnTo>
                  <a:close/>
                </a:path>
              </a:pathLst>
            </a:custGeom>
            <a:solidFill>
              <a:srgbClr val="EFE5D8"/>
            </a:solidFill>
          </p:spPr>
        </p:sp>
        <p:sp>
          <p:nvSpPr>
            <p:cNvPr id="4" name="TextBox 4"/>
            <p:cNvSpPr txBox="1"/>
            <p:nvPr/>
          </p:nvSpPr>
          <p:spPr>
            <a:xfrm>
              <a:off x="0" y="-28575"/>
              <a:ext cx="4816593" cy="2169687"/>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9620706" y="851399"/>
            <a:ext cx="9576847" cy="957684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6F3F"/>
            </a:solidFill>
          </p:spPr>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10151465" y="1505999"/>
            <a:ext cx="8444576" cy="9055845"/>
          </a:xfrm>
          <a:custGeom>
            <a:avLst/>
            <a:gdLst/>
            <a:ahLst/>
            <a:cxnLst/>
            <a:rect l="l" t="t" r="r" b="b"/>
            <a:pathLst>
              <a:path w="8444576" h="9055845">
                <a:moveTo>
                  <a:pt x="0" y="0"/>
                </a:moveTo>
                <a:lnTo>
                  <a:pt x="8444575" y="0"/>
                </a:lnTo>
                <a:lnTo>
                  <a:pt x="8444575" y="9055845"/>
                </a:lnTo>
                <a:lnTo>
                  <a:pt x="0" y="9055845"/>
                </a:lnTo>
                <a:lnTo>
                  <a:pt x="0" y="0"/>
                </a:lnTo>
                <a:close/>
              </a:path>
            </a:pathLst>
          </a:custGeom>
          <a:blipFill>
            <a:blip r:embed="rId2" cstate="print"/>
            <a:stretch>
              <a:fillRect/>
            </a:stretch>
          </a:blipFill>
        </p:spPr>
      </p:sp>
      <p:sp>
        <p:nvSpPr>
          <p:cNvPr id="9" name="TextBox 9"/>
          <p:cNvSpPr txBox="1"/>
          <p:nvPr/>
        </p:nvSpPr>
        <p:spPr>
          <a:xfrm>
            <a:off x="1622387" y="1081102"/>
            <a:ext cx="7998319" cy="2336675"/>
          </a:xfrm>
          <a:prstGeom prst="rect">
            <a:avLst/>
          </a:prstGeom>
        </p:spPr>
        <p:txBody>
          <a:bodyPr lIns="0" tIns="0" rIns="0" bIns="0" rtlCol="0" anchor="t">
            <a:spAutoFit/>
          </a:bodyPr>
          <a:lstStyle/>
          <a:p>
            <a:pPr>
              <a:lnSpc>
                <a:spcPts val="3541"/>
              </a:lnSpc>
            </a:pPr>
            <a:r>
              <a:rPr lang="en-US" sz="2529">
                <a:solidFill>
                  <a:srgbClr val="6A903D"/>
                </a:solidFill>
                <a:latin typeface="Open Sans"/>
              </a:rPr>
              <a:t>Operatorii /grupurile de operatori care desfășoară exclusiv activități de depozitare depun la DAJ/DAMB, fișa de înregistrare al cărei model este prevăzut în anexa nr. 8 din Ordinul MADR nr. 45/2022. </a:t>
            </a:r>
          </a:p>
          <a:p>
            <a:pPr>
              <a:lnSpc>
                <a:spcPts val="4521"/>
              </a:lnSpc>
              <a:spcBef>
                <a:spcPct val="0"/>
              </a:spcBef>
            </a:pPr>
            <a:endParaRPr/>
          </a:p>
        </p:txBody>
      </p:sp>
      <p:sp>
        <p:nvSpPr>
          <p:cNvPr id="10" name="Freeform 10"/>
          <p:cNvSpPr/>
          <p:nvPr/>
        </p:nvSpPr>
        <p:spPr>
          <a:xfrm>
            <a:off x="96855" y="1128727"/>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1518436" y="3193700"/>
            <a:ext cx="7998319" cy="5918075"/>
          </a:xfrm>
          <a:prstGeom prst="rect">
            <a:avLst/>
          </a:prstGeom>
        </p:spPr>
        <p:txBody>
          <a:bodyPr lIns="0" tIns="0" rIns="0" bIns="0" rtlCol="0" anchor="t">
            <a:spAutoFit/>
          </a:bodyPr>
          <a:lstStyle/>
          <a:p>
            <a:pPr>
              <a:lnSpc>
                <a:spcPts val="3541"/>
              </a:lnSpc>
            </a:pPr>
            <a:r>
              <a:rPr lang="en-US" sz="2529">
                <a:solidFill>
                  <a:srgbClr val="6A903D"/>
                </a:solidFill>
                <a:latin typeface="Open Sans"/>
              </a:rPr>
              <a:t>Operatorii/grupurile de operatori care desfăşoară activitatea de producţie şi distribuie produsele obţinute în propria exploataţie trebuie să depună fişa de înregistrare a producătorilor în agricultura ecologică, al cărei model este prevăzut în anexa nr. 1. În cazul în care aceştia intenţionează să distribuie şi produse provenite de la terţi, trebuie să depună şi fişa de înregistrare a activităţii de distribuţie/introducere pe piaţă în agricultura ecologică, al cărei model este prevăzut în anexa nr. 7 din Ordinul MADR nr. 45/2022.</a:t>
            </a:r>
          </a:p>
          <a:p>
            <a:pPr>
              <a:lnSpc>
                <a:spcPts val="3541"/>
              </a:lnSpc>
            </a:pPr>
            <a:endParaRPr/>
          </a:p>
          <a:p>
            <a:pPr>
              <a:lnSpc>
                <a:spcPts val="4521"/>
              </a:lnSpc>
              <a:spcBef>
                <a:spcPct val="0"/>
              </a:spcBef>
            </a:pPr>
            <a:endParaRPr/>
          </a:p>
        </p:txBody>
      </p:sp>
      <p:sp>
        <p:nvSpPr>
          <p:cNvPr id="12" name="Freeform 12"/>
          <p:cNvSpPr/>
          <p:nvPr/>
        </p:nvSpPr>
        <p:spPr>
          <a:xfrm>
            <a:off x="96855" y="3332849"/>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8426907"/>
            <a:chOff x="0" y="0"/>
            <a:chExt cx="4816593" cy="2219432"/>
          </a:xfrm>
        </p:grpSpPr>
        <p:sp>
          <p:nvSpPr>
            <p:cNvPr id="3" name="Freeform 3"/>
            <p:cNvSpPr/>
            <p:nvPr/>
          </p:nvSpPr>
          <p:spPr>
            <a:xfrm>
              <a:off x="0" y="0"/>
              <a:ext cx="4816592" cy="2219432"/>
            </a:xfrm>
            <a:custGeom>
              <a:avLst/>
              <a:gdLst/>
              <a:ahLst/>
              <a:cxnLst/>
              <a:rect l="l" t="t" r="r" b="b"/>
              <a:pathLst>
                <a:path w="4816592" h="2219432">
                  <a:moveTo>
                    <a:pt x="0" y="0"/>
                  </a:moveTo>
                  <a:lnTo>
                    <a:pt x="4816592" y="0"/>
                  </a:lnTo>
                  <a:lnTo>
                    <a:pt x="4816592" y="2219432"/>
                  </a:lnTo>
                  <a:lnTo>
                    <a:pt x="0" y="2219432"/>
                  </a:lnTo>
                  <a:close/>
                </a:path>
              </a:pathLst>
            </a:custGeom>
            <a:solidFill>
              <a:srgbClr val="EFE5D8"/>
            </a:solidFill>
          </p:spPr>
        </p:sp>
        <p:sp>
          <p:nvSpPr>
            <p:cNvPr id="4" name="TextBox 4"/>
            <p:cNvSpPr txBox="1"/>
            <p:nvPr/>
          </p:nvSpPr>
          <p:spPr>
            <a:xfrm>
              <a:off x="0" y="-28575"/>
              <a:ext cx="4816593" cy="2248007"/>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0739626" y="400541"/>
            <a:ext cx="7129156" cy="9169333"/>
          </a:xfrm>
          <a:custGeom>
            <a:avLst/>
            <a:gdLst/>
            <a:ahLst/>
            <a:cxnLst/>
            <a:rect l="l" t="t" r="r" b="b"/>
            <a:pathLst>
              <a:path w="7129156" h="9169333">
                <a:moveTo>
                  <a:pt x="0" y="0"/>
                </a:moveTo>
                <a:lnTo>
                  <a:pt x="7129157" y="0"/>
                </a:lnTo>
                <a:lnTo>
                  <a:pt x="7129157" y="9169333"/>
                </a:lnTo>
                <a:lnTo>
                  <a:pt x="0" y="9169333"/>
                </a:lnTo>
                <a:lnTo>
                  <a:pt x="0" y="0"/>
                </a:lnTo>
                <a:close/>
              </a:path>
            </a:pathLst>
          </a:custGeom>
          <a:blipFill>
            <a:blip r:embed="rId2" cstate="print"/>
            <a:stretch>
              <a:fillRect/>
            </a:stretch>
          </a:blipFill>
        </p:spPr>
      </p:sp>
      <p:sp>
        <p:nvSpPr>
          <p:cNvPr id="6" name="Freeform 6"/>
          <p:cNvSpPr/>
          <p:nvPr/>
        </p:nvSpPr>
        <p:spPr>
          <a:xfrm>
            <a:off x="165497" y="1549415"/>
            <a:ext cx="1437015" cy="949996"/>
          </a:xfrm>
          <a:custGeom>
            <a:avLst/>
            <a:gdLst/>
            <a:ahLst/>
            <a:cxnLst/>
            <a:rect l="l" t="t" r="r" b="b"/>
            <a:pathLst>
              <a:path w="1437015" h="949996">
                <a:moveTo>
                  <a:pt x="0" y="0"/>
                </a:moveTo>
                <a:lnTo>
                  <a:pt x="1437015" y="0"/>
                </a:lnTo>
                <a:lnTo>
                  <a:pt x="1437015" y="949997"/>
                </a:lnTo>
                <a:lnTo>
                  <a:pt x="0" y="949997"/>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1812798" y="1004067"/>
            <a:ext cx="9183748" cy="3060700"/>
          </a:xfrm>
          <a:prstGeom prst="rect">
            <a:avLst/>
          </a:prstGeom>
        </p:spPr>
        <p:txBody>
          <a:bodyPr lIns="0" tIns="0" rIns="0" bIns="0" rtlCol="0" anchor="t">
            <a:spAutoFit/>
          </a:bodyPr>
          <a:lstStyle/>
          <a:p>
            <a:pPr>
              <a:lnSpc>
                <a:spcPts val="3500"/>
              </a:lnSpc>
              <a:spcBef>
                <a:spcPct val="0"/>
              </a:spcBef>
            </a:pPr>
            <a:r>
              <a:rPr lang="en-US" sz="2500">
                <a:solidFill>
                  <a:srgbClr val="6A903D"/>
                </a:solidFill>
                <a:latin typeface="Open Sans Bold"/>
              </a:rPr>
              <a:t>Operatorii care au puncte de lucru pe raza mai multor judeţe depun fișa de înregistrare la DAJ/DAMB pe raza judeţului în care au sediul social, iar în fişa de înregistrare menţionează toate punctele de lucru, din toate judeţele. Operatorii, persoane fizice, depun fișa de înregistrare la DAJ/DAMB pe raza județului căruia au domiciliul, indiferent de reședința stabilită.</a:t>
            </a:r>
          </a:p>
        </p:txBody>
      </p:sp>
      <p:sp>
        <p:nvSpPr>
          <p:cNvPr id="8" name="TextBox 8"/>
          <p:cNvSpPr txBox="1"/>
          <p:nvPr/>
        </p:nvSpPr>
        <p:spPr>
          <a:xfrm>
            <a:off x="1812798" y="4578647"/>
            <a:ext cx="9183748" cy="3498850"/>
          </a:xfrm>
          <a:prstGeom prst="rect">
            <a:avLst/>
          </a:prstGeom>
        </p:spPr>
        <p:txBody>
          <a:bodyPr lIns="0" tIns="0" rIns="0" bIns="0" rtlCol="0" anchor="t">
            <a:spAutoFit/>
          </a:bodyPr>
          <a:lstStyle/>
          <a:p>
            <a:pPr>
              <a:lnSpc>
                <a:spcPts val="3500"/>
              </a:lnSpc>
              <a:spcBef>
                <a:spcPct val="0"/>
              </a:spcBef>
            </a:pPr>
            <a:r>
              <a:rPr lang="en-US" sz="2500">
                <a:solidFill>
                  <a:srgbClr val="6A903D"/>
                </a:solidFill>
                <a:latin typeface="Open Sans Bold"/>
              </a:rPr>
              <a:t>Operatorii/grupurile de operatori care desfășoară activități de distribuție de produseecologiceși aplică etichete traduse pe produsele ambalate depun la DAJ/DAMB, fișa de înregistrare al cărei model este prevăzut în anexa nr. 7 din Ordinul MADR nr. 45/2022. Prin aplicarea etichetei traduse, operatorul/grupul de operatori și organismul de control își asumă toate elementele menționate pe aceasta.</a:t>
            </a:r>
          </a:p>
        </p:txBody>
      </p:sp>
      <p:sp>
        <p:nvSpPr>
          <p:cNvPr id="9" name="Freeform 9"/>
          <p:cNvSpPr/>
          <p:nvPr/>
        </p:nvSpPr>
        <p:spPr>
          <a:xfrm>
            <a:off x="165497" y="5536986"/>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06F3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136657"/>
            <a:chOff x="0" y="0"/>
            <a:chExt cx="4816593" cy="2406362"/>
          </a:xfrm>
        </p:grpSpPr>
        <p:sp>
          <p:nvSpPr>
            <p:cNvPr id="3" name="Freeform 3"/>
            <p:cNvSpPr/>
            <p:nvPr/>
          </p:nvSpPr>
          <p:spPr>
            <a:xfrm>
              <a:off x="0" y="0"/>
              <a:ext cx="4816592" cy="2406362"/>
            </a:xfrm>
            <a:custGeom>
              <a:avLst/>
              <a:gdLst/>
              <a:ahLst/>
              <a:cxnLst/>
              <a:rect l="l" t="t" r="r" b="b"/>
              <a:pathLst>
                <a:path w="4816592" h="2406362">
                  <a:moveTo>
                    <a:pt x="0" y="0"/>
                  </a:moveTo>
                  <a:lnTo>
                    <a:pt x="4816592" y="0"/>
                  </a:lnTo>
                  <a:lnTo>
                    <a:pt x="4816592" y="2406362"/>
                  </a:lnTo>
                  <a:lnTo>
                    <a:pt x="0" y="2406362"/>
                  </a:lnTo>
                  <a:close/>
                </a:path>
              </a:pathLst>
            </a:custGeom>
            <a:solidFill>
              <a:srgbClr val="EFE5D8"/>
            </a:solidFill>
          </p:spPr>
        </p:sp>
        <p:sp>
          <p:nvSpPr>
            <p:cNvPr id="4" name="TextBox 4"/>
            <p:cNvSpPr txBox="1"/>
            <p:nvPr/>
          </p:nvSpPr>
          <p:spPr>
            <a:xfrm>
              <a:off x="0" y="-28575"/>
              <a:ext cx="4816593" cy="2434937"/>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8182942" y="144658"/>
            <a:ext cx="9683710" cy="3564764"/>
          </a:xfrm>
          <a:prstGeom prst="rect">
            <a:avLst/>
          </a:prstGeom>
        </p:spPr>
        <p:txBody>
          <a:bodyPr lIns="0" tIns="0" rIns="0" bIns="0" rtlCol="0" anchor="t">
            <a:spAutoFit/>
          </a:bodyPr>
          <a:lstStyle/>
          <a:p>
            <a:pPr>
              <a:lnSpc>
                <a:spcPts val="3541"/>
              </a:lnSpc>
              <a:spcBef>
                <a:spcPct val="0"/>
              </a:spcBef>
            </a:pPr>
            <a:r>
              <a:rPr lang="en-US" sz="2529">
                <a:solidFill>
                  <a:srgbClr val="6A903D"/>
                </a:solidFill>
                <a:latin typeface="Open Sans"/>
              </a:rPr>
              <a:t>Operatorii/grupurile de operatori care desfăşoară activităţi de producţie şi de pregătire / prelucrare a produselor obţinute în propria exploataţie depun la DAJ/DAMB fişa de înregistrare a producătorilor în agricultura ecologică, al cărei model este prevăzut în anexa nr. 1 şi fişa de înregistrare a operatorilor/grupului de operatori care desfăşoară activităţi de pregătire / prelucrare în agricultura ecologică, al cărei model este prevăzut în anexa nr. 3 din Ordinul MADR nr. 45/2022.</a:t>
            </a:r>
          </a:p>
        </p:txBody>
      </p:sp>
      <p:sp>
        <p:nvSpPr>
          <p:cNvPr id="6" name="Freeform 6"/>
          <p:cNvSpPr/>
          <p:nvPr/>
        </p:nvSpPr>
        <p:spPr>
          <a:xfrm>
            <a:off x="6541259" y="192283"/>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7" name="Freeform 7"/>
          <p:cNvSpPr/>
          <p:nvPr/>
        </p:nvSpPr>
        <p:spPr>
          <a:xfrm>
            <a:off x="6623473" y="3769711"/>
            <a:ext cx="1437015" cy="949996"/>
          </a:xfrm>
          <a:custGeom>
            <a:avLst/>
            <a:gdLst/>
            <a:ahLst/>
            <a:cxnLst/>
            <a:rect l="l" t="t" r="r" b="b"/>
            <a:pathLst>
              <a:path w="1437015" h="949996">
                <a:moveTo>
                  <a:pt x="0" y="0"/>
                </a:moveTo>
                <a:lnTo>
                  <a:pt x="1437015" y="0"/>
                </a:lnTo>
                <a:lnTo>
                  <a:pt x="1437015" y="949997"/>
                </a:lnTo>
                <a:lnTo>
                  <a:pt x="0" y="949997"/>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sp>
      <p:sp>
        <p:nvSpPr>
          <p:cNvPr id="8" name="Freeform 8"/>
          <p:cNvSpPr/>
          <p:nvPr/>
        </p:nvSpPr>
        <p:spPr>
          <a:xfrm>
            <a:off x="550544" y="1334542"/>
            <a:ext cx="5949104" cy="6347907"/>
          </a:xfrm>
          <a:custGeom>
            <a:avLst/>
            <a:gdLst/>
            <a:ahLst/>
            <a:cxnLst/>
            <a:rect l="l" t="t" r="r" b="b"/>
            <a:pathLst>
              <a:path w="5949104" h="6347907">
                <a:moveTo>
                  <a:pt x="0" y="0"/>
                </a:moveTo>
                <a:lnTo>
                  <a:pt x="5949104" y="0"/>
                </a:lnTo>
                <a:lnTo>
                  <a:pt x="5949104" y="6347907"/>
                </a:lnTo>
                <a:lnTo>
                  <a:pt x="0" y="6347907"/>
                </a:lnTo>
                <a:lnTo>
                  <a:pt x="0" y="0"/>
                </a:lnTo>
                <a:close/>
              </a:path>
            </a:pathLst>
          </a:custGeom>
          <a:blipFill>
            <a:blip r:embed="rId4" cstate="print"/>
            <a:stretch>
              <a:fillRect l="-4291" r="-4291" b="-8143"/>
            </a:stretch>
          </a:blipFill>
        </p:spPr>
      </p:sp>
      <p:sp>
        <p:nvSpPr>
          <p:cNvPr id="9" name="TextBox 9"/>
          <p:cNvSpPr txBox="1"/>
          <p:nvPr/>
        </p:nvSpPr>
        <p:spPr>
          <a:xfrm>
            <a:off x="8182942" y="3722086"/>
            <a:ext cx="9909799" cy="6813425"/>
          </a:xfrm>
          <a:prstGeom prst="rect">
            <a:avLst/>
          </a:prstGeom>
        </p:spPr>
        <p:txBody>
          <a:bodyPr lIns="0" tIns="0" rIns="0" bIns="0" rtlCol="0" anchor="t">
            <a:spAutoFit/>
          </a:bodyPr>
          <a:lstStyle/>
          <a:p>
            <a:pPr>
              <a:lnSpc>
                <a:spcPts val="3541"/>
              </a:lnSpc>
            </a:pPr>
            <a:r>
              <a:rPr lang="en-US" sz="2529">
                <a:solidFill>
                  <a:srgbClr val="6A903D"/>
                </a:solidFill>
                <a:latin typeface="Open Sans"/>
              </a:rPr>
              <a:t>Dacă operatorii /grupurile de operatori subcontractează oricare dintre propriile activităţi unor părţi terţe, atât operatorii/ grupurile de operatori, cât şi părţile terţe cărora le-au fost subcontractate activităţile respective au obligaţia de a-şi înregistra activitatea, cu excepţia cazului în care operatorul sau grupul de operatori declară în fişa de înregistrare că rămâne responsabil în ceea ce priveşte producţia ecologică şi că nu a transferat responsabilitatea respectivă subcontractantului. În acest caz, organismul de control verifică dacă activităţile subcontractate respectă Regulamentul (UE) 2018/848 în contextul controlului pe care îl efectuează la operatorii /grupurile de operatori care şi-au subcontractat activităţile.</a:t>
            </a:r>
          </a:p>
          <a:p>
            <a:pPr>
              <a:lnSpc>
                <a:spcPts val="3541"/>
              </a:lnSpc>
            </a:pPr>
            <a:endParaRPr/>
          </a:p>
          <a:p>
            <a:pPr>
              <a:lnSpc>
                <a:spcPts val="3541"/>
              </a:lnSpc>
            </a:pPr>
            <a:endParaRPr/>
          </a:p>
          <a:p>
            <a:pPr>
              <a:lnSpc>
                <a:spcPts val="4521"/>
              </a:lnSpc>
              <a:spcBef>
                <a:spcPct val="0"/>
              </a:spcBef>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sp>
        <p:nvSpPr>
          <p:cNvPr id="2" name="Freeform 2"/>
          <p:cNvSpPr/>
          <p:nvPr/>
        </p:nvSpPr>
        <p:spPr>
          <a:xfrm rot="-10800000">
            <a:off x="-6062487" y="-4644340"/>
            <a:ext cx="13874077" cy="7063166"/>
          </a:xfrm>
          <a:custGeom>
            <a:avLst/>
            <a:gdLst/>
            <a:ahLst/>
            <a:cxnLst/>
            <a:rect l="l" t="t" r="r" b="b"/>
            <a:pathLst>
              <a:path w="13874077" h="7063166">
                <a:moveTo>
                  <a:pt x="0" y="0"/>
                </a:moveTo>
                <a:lnTo>
                  <a:pt x="13874077" y="0"/>
                </a:lnTo>
                <a:lnTo>
                  <a:pt x="13874077" y="7063166"/>
                </a:lnTo>
                <a:lnTo>
                  <a:pt x="0" y="706316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7569430" y="1940796"/>
            <a:ext cx="13874077" cy="7063166"/>
          </a:xfrm>
          <a:custGeom>
            <a:avLst/>
            <a:gdLst/>
            <a:ahLst/>
            <a:cxnLst/>
            <a:rect l="l" t="t" r="r" b="b"/>
            <a:pathLst>
              <a:path w="13874077" h="7063166">
                <a:moveTo>
                  <a:pt x="0" y="7063166"/>
                </a:moveTo>
                <a:lnTo>
                  <a:pt x="13874076" y="7063166"/>
                </a:lnTo>
                <a:lnTo>
                  <a:pt x="13874076" y="0"/>
                </a:lnTo>
                <a:lnTo>
                  <a:pt x="0" y="0"/>
                </a:lnTo>
                <a:lnTo>
                  <a:pt x="0" y="7063166"/>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4" name="AutoShape 4"/>
          <p:cNvSpPr/>
          <p:nvPr/>
        </p:nvSpPr>
        <p:spPr>
          <a:xfrm flipH="1" flipV="1">
            <a:off x="288275" y="775954"/>
            <a:ext cx="0" cy="6550387"/>
          </a:xfrm>
          <a:prstGeom prst="line">
            <a:avLst/>
          </a:prstGeom>
          <a:ln w="142875" cap="rnd">
            <a:solidFill>
              <a:srgbClr val="FFFFFF"/>
            </a:solidFill>
            <a:prstDash val="sysDash"/>
            <a:headEnd type="none" w="sm" len="sm"/>
            <a:tailEnd type="none" w="sm" len="sm"/>
          </a:ln>
        </p:spPr>
      </p:sp>
      <p:sp>
        <p:nvSpPr>
          <p:cNvPr id="5" name="Freeform 5"/>
          <p:cNvSpPr/>
          <p:nvPr/>
        </p:nvSpPr>
        <p:spPr>
          <a:xfrm rot="-10800000" flipV="1">
            <a:off x="-2453349" y="2891041"/>
            <a:ext cx="13874077" cy="7063166"/>
          </a:xfrm>
          <a:custGeom>
            <a:avLst/>
            <a:gdLst/>
            <a:ahLst/>
            <a:cxnLst/>
            <a:rect l="l" t="t" r="r" b="b"/>
            <a:pathLst>
              <a:path w="13874077" h="7063166">
                <a:moveTo>
                  <a:pt x="0" y="7063166"/>
                </a:moveTo>
                <a:lnTo>
                  <a:pt x="13874077" y="7063166"/>
                </a:lnTo>
                <a:lnTo>
                  <a:pt x="13874077" y="0"/>
                </a:lnTo>
                <a:lnTo>
                  <a:pt x="0" y="0"/>
                </a:lnTo>
                <a:lnTo>
                  <a:pt x="0" y="7063166"/>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6" name="Freeform 6"/>
          <p:cNvSpPr/>
          <p:nvPr/>
        </p:nvSpPr>
        <p:spPr>
          <a:xfrm>
            <a:off x="537673" y="2122540"/>
            <a:ext cx="1543633" cy="1020480"/>
          </a:xfrm>
          <a:custGeom>
            <a:avLst/>
            <a:gdLst/>
            <a:ahLst/>
            <a:cxnLst/>
            <a:rect l="l" t="t" r="r" b="b"/>
            <a:pathLst>
              <a:path w="1543633" h="1020480">
                <a:moveTo>
                  <a:pt x="0" y="0"/>
                </a:moveTo>
                <a:lnTo>
                  <a:pt x="1543633" y="0"/>
                </a:lnTo>
                <a:lnTo>
                  <a:pt x="1543633" y="1020481"/>
                </a:lnTo>
                <a:lnTo>
                  <a:pt x="0" y="1020481"/>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7" name="Freeform 7"/>
          <p:cNvSpPr/>
          <p:nvPr/>
        </p:nvSpPr>
        <p:spPr>
          <a:xfrm>
            <a:off x="10531669" y="4037358"/>
            <a:ext cx="7756331" cy="6249642"/>
          </a:xfrm>
          <a:custGeom>
            <a:avLst/>
            <a:gdLst/>
            <a:ahLst/>
            <a:cxnLst/>
            <a:rect l="l" t="t" r="r" b="b"/>
            <a:pathLst>
              <a:path w="7756331" h="6249642">
                <a:moveTo>
                  <a:pt x="0" y="0"/>
                </a:moveTo>
                <a:lnTo>
                  <a:pt x="7756331" y="0"/>
                </a:lnTo>
                <a:lnTo>
                  <a:pt x="7756331" y="6249642"/>
                </a:lnTo>
                <a:lnTo>
                  <a:pt x="0" y="6249642"/>
                </a:lnTo>
                <a:lnTo>
                  <a:pt x="0" y="0"/>
                </a:lnTo>
                <a:close/>
              </a:path>
            </a:pathLst>
          </a:custGeom>
          <a:blipFill>
            <a:blip r:embed="rId6" cstate="print"/>
            <a:stretch>
              <a:fillRect/>
            </a:stretch>
          </a:blipFill>
        </p:spPr>
      </p:sp>
      <p:sp>
        <p:nvSpPr>
          <p:cNvPr id="8" name="TextBox 8"/>
          <p:cNvSpPr txBox="1"/>
          <p:nvPr/>
        </p:nvSpPr>
        <p:spPr>
          <a:xfrm>
            <a:off x="2338102" y="1983176"/>
            <a:ext cx="7933088" cy="4917314"/>
          </a:xfrm>
          <a:prstGeom prst="rect">
            <a:avLst/>
          </a:prstGeom>
        </p:spPr>
        <p:txBody>
          <a:bodyPr lIns="0" tIns="0" rIns="0" bIns="0" rtlCol="0" anchor="t">
            <a:spAutoFit/>
          </a:bodyPr>
          <a:lstStyle/>
          <a:p>
            <a:pPr>
              <a:lnSpc>
                <a:spcPts val="3541"/>
              </a:lnSpc>
              <a:spcBef>
                <a:spcPct val="0"/>
              </a:spcBef>
            </a:pPr>
            <a:r>
              <a:rPr lang="en-US" sz="2529">
                <a:solidFill>
                  <a:srgbClr val="664C25"/>
                </a:solidFill>
                <a:latin typeface="Manjari"/>
              </a:rPr>
              <a:t>Operatorii / grupurile de operatori care vând produse ecologice preambalate direct consumatorului sau utilizatorului final, exclusiv cei care realizează activități de distribuție online, sunt scutiți de la obligația de înregistrare în agricultura ecologică, cu condiția de a-și declara activitatea la DAJ/DAMB pe raza județului în care își au sediul social, prin depunerea în format electronic a declarației pe propria răspundere pentru scutirea de la obligația de înregistrare în agricultura ecologică al cărei model este prevăzut în anexa nr. 9 din Ordinul MADR nr. 45/2022.</a:t>
            </a:r>
          </a:p>
        </p:txBody>
      </p:sp>
      <p:sp>
        <p:nvSpPr>
          <p:cNvPr id="9" name="Freeform 9"/>
          <p:cNvSpPr/>
          <p:nvPr/>
        </p:nvSpPr>
        <p:spPr>
          <a:xfrm rot="-10800000">
            <a:off x="4413923" y="-2995990"/>
            <a:ext cx="13874077" cy="7063166"/>
          </a:xfrm>
          <a:custGeom>
            <a:avLst/>
            <a:gdLst/>
            <a:ahLst/>
            <a:cxnLst/>
            <a:rect l="l" t="t" r="r" b="b"/>
            <a:pathLst>
              <a:path w="13874077" h="7063166">
                <a:moveTo>
                  <a:pt x="0" y="0"/>
                </a:moveTo>
                <a:lnTo>
                  <a:pt x="13874077" y="0"/>
                </a:lnTo>
                <a:lnTo>
                  <a:pt x="13874077" y="7063166"/>
                </a:lnTo>
                <a:lnTo>
                  <a:pt x="0" y="706316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10" name="Freeform 10"/>
          <p:cNvSpPr/>
          <p:nvPr/>
        </p:nvSpPr>
        <p:spPr>
          <a:xfrm rot="-3881706">
            <a:off x="705887" y="7521805"/>
            <a:ext cx="2750837" cy="2085635"/>
          </a:xfrm>
          <a:custGeom>
            <a:avLst/>
            <a:gdLst/>
            <a:ahLst/>
            <a:cxnLst/>
            <a:rect l="l" t="t" r="r" b="b"/>
            <a:pathLst>
              <a:path w="2750837" h="2085635">
                <a:moveTo>
                  <a:pt x="0" y="0"/>
                </a:moveTo>
                <a:lnTo>
                  <a:pt x="2750837" y="0"/>
                </a:lnTo>
                <a:lnTo>
                  <a:pt x="2750837" y="2085634"/>
                </a:lnTo>
                <a:lnTo>
                  <a:pt x="0" y="2085634"/>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11" name="Freeform 11"/>
          <p:cNvSpPr/>
          <p:nvPr/>
        </p:nvSpPr>
        <p:spPr>
          <a:xfrm rot="-535849" flipH="1">
            <a:off x="4769687" y="7021383"/>
            <a:ext cx="2121954" cy="3086478"/>
          </a:xfrm>
          <a:custGeom>
            <a:avLst/>
            <a:gdLst/>
            <a:ahLst/>
            <a:cxnLst/>
            <a:rect l="l" t="t" r="r" b="b"/>
            <a:pathLst>
              <a:path w="2121954" h="3086478">
                <a:moveTo>
                  <a:pt x="2121954" y="0"/>
                </a:moveTo>
                <a:lnTo>
                  <a:pt x="0" y="0"/>
                </a:lnTo>
                <a:lnTo>
                  <a:pt x="0" y="3086478"/>
                </a:lnTo>
                <a:lnTo>
                  <a:pt x="2121954" y="3086478"/>
                </a:lnTo>
                <a:lnTo>
                  <a:pt x="2121954" y="0"/>
                </a:lnTo>
                <a:close/>
              </a:path>
            </a:pathLst>
          </a:custGeom>
          <a:blipFill>
            <a:blip r:embed="rId9" cstate="print"/>
            <a:stretch>
              <a:fillRect/>
            </a:stretch>
          </a:blipFill>
        </p:spPr>
      </p:sp>
      <p:sp>
        <p:nvSpPr>
          <p:cNvPr id="12" name="Freeform 12"/>
          <p:cNvSpPr/>
          <p:nvPr/>
        </p:nvSpPr>
        <p:spPr>
          <a:xfrm rot="-1527366">
            <a:off x="15722080" y="839312"/>
            <a:ext cx="995028" cy="1216145"/>
          </a:xfrm>
          <a:custGeom>
            <a:avLst/>
            <a:gdLst/>
            <a:ahLst/>
            <a:cxnLst/>
            <a:rect l="l" t="t" r="r" b="b"/>
            <a:pathLst>
              <a:path w="995028" h="1216145">
                <a:moveTo>
                  <a:pt x="0" y="0"/>
                </a:moveTo>
                <a:lnTo>
                  <a:pt x="995028" y="0"/>
                </a:lnTo>
                <a:lnTo>
                  <a:pt x="995028" y="1216145"/>
                </a:lnTo>
                <a:lnTo>
                  <a:pt x="0" y="1216145"/>
                </a:lnTo>
                <a:lnTo>
                  <a:pt x="0" y="0"/>
                </a:lnTo>
                <a:close/>
              </a:path>
            </a:pathLst>
          </a:custGeom>
          <a:blipFill>
            <a:blip r:embed="rId10" cstate="print">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5D8"/>
        </a:solidFill>
        <a:effectLst/>
      </p:bgPr>
    </p:bg>
    <p:spTree>
      <p:nvGrpSpPr>
        <p:cNvPr id="1" name=""/>
        <p:cNvGrpSpPr/>
        <p:nvPr/>
      </p:nvGrpSpPr>
      <p:grpSpPr>
        <a:xfrm>
          <a:off x="0" y="0"/>
          <a:ext cx="0" cy="0"/>
          <a:chOff x="0" y="0"/>
          <a:chExt cx="0" cy="0"/>
        </a:xfrm>
      </p:grpSpPr>
      <p:sp>
        <p:nvSpPr>
          <p:cNvPr id="2" name="Freeform 2"/>
          <p:cNvSpPr/>
          <p:nvPr/>
        </p:nvSpPr>
        <p:spPr>
          <a:xfrm rot="-10800000">
            <a:off x="-408370" y="33645"/>
            <a:ext cx="7710050" cy="3925116"/>
          </a:xfrm>
          <a:custGeom>
            <a:avLst/>
            <a:gdLst/>
            <a:ahLst/>
            <a:cxnLst/>
            <a:rect l="l" t="t" r="r" b="b"/>
            <a:pathLst>
              <a:path w="7710050" h="3925116">
                <a:moveTo>
                  <a:pt x="0" y="0"/>
                </a:moveTo>
                <a:lnTo>
                  <a:pt x="7710050" y="0"/>
                </a:lnTo>
                <a:lnTo>
                  <a:pt x="7710050" y="3925116"/>
                </a:lnTo>
                <a:lnTo>
                  <a:pt x="0" y="3925116"/>
                </a:lnTo>
                <a:lnTo>
                  <a:pt x="0" y="0"/>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0" y="5153947"/>
            <a:ext cx="9450680" cy="4811255"/>
          </a:xfrm>
          <a:custGeom>
            <a:avLst/>
            <a:gdLst/>
            <a:ahLst/>
            <a:cxnLst/>
            <a:rect l="l" t="t" r="r" b="b"/>
            <a:pathLst>
              <a:path w="9450680" h="4811255">
                <a:moveTo>
                  <a:pt x="0" y="4811255"/>
                </a:moveTo>
                <a:lnTo>
                  <a:pt x="9450680" y="4811255"/>
                </a:lnTo>
                <a:lnTo>
                  <a:pt x="9450680" y="0"/>
                </a:lnTo>
                <a:lnTo>
                  <a:pt x="0" y="0"/>
                </a:lnTo>
                <a:lnTo>
                  <a:pt x="0" y="4811255"/>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8392964" y="1900315"/>
            <a:ext cx="1583027" cy="1396254"/>
            <a:chOff x="0" y="0"/>
            <a:chExt cx="921526" cy="812800"/>
          </a:xfrm>
        </p:grpSpPr>
        <p:sp>
          <p:nvSpPr>
            <p:cNvPr id="5" name="Freeform 5"/>
            <p:cNvSpPr/>
            <p:nvPr/>
          </p:nvSpPr>
          <p:spPr>
            <a:xfrm>
              <a:off x="0" y="0"/>
              <a:ext cx="921526" cy="812800"/>
            </a:xfrm>
            <a:custGeom>
              <a:avLst/>
              <a:gdLst/>
              <a:ahLst/>
              <a:cxnLst/>
              <a:rect l="l" t="t" r="r" b="b"/>
              <a:pathLst>
                <a:path w="921526" h="812800">
                  <a:moveTo>
                    <a:pt x="460763" y="0"/>
                  </a:moveTo>
                  <a:cubicBezTo>
                    <a:pt x="206291" y="0"/>
                    <a:pt x="0" y="181951"/>
                    <a:pt x="0" y="406400"/>
                  </a:cubicBezTo>
                  <a:cubicBezTo>
                    <a:pt x="0" y="630849"/>
                    <a:pt x="206291" y="812800"/>
                    <a:pt x="460763" y="812800"/>
                  </a:cubicBezTo>
                  <a:cubicBezTo>
                    <a:pt x="715235" y="812800"/>
                    <a:pt x="921526" y="630849"/>
                    <a:pt x="921526" y="406400"/>
                  </a:cubicBezTo>
                  <a:cubicBezTo>
                    <a:pt x="921526" y="181951"/>
                    <a:pt x="715235" y="0"/>
                    <a:pt x="460763" y="0"/>
                  </a:cubicBezTo>
                  <a:close/>
                </a:path>
              </a:pathLst>
            </a:custGeom>
            <a:solidFill>
              <a:srgbClr val="FFFFFF"/>
            </a:solidFill>
          </p:spPr>
        </p:sp>
        <p:sp>
          <p:nvSpPr>
            <p:cNvPr id="6" name="TextBox 6"/>
            <p:cNvSpPr txBox="1"/>
            <p:nvPr/>
          </p:nvSpPr>
          <p:spPr>
            <a:xfrm>
              <a:off x="86393" y="47625"/>
              <a:ext cx="748740" cy="688975"/>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rot="-1527366">
            <a:off x="16761786" y="625252"/>
            <a:ext cx="995028" cy="1216145"/>
          </a:xfrm>
          <a:custGeom>
            <a:avLst/>
            <a:gdLst/>
            <a:ahLst/>
            <a:cxnLst/>
            <a:rect l="l" t="t" r="r" b="b"/>
            <a:pathLst>
              <a:path w="995028" h="1216145">
                <a:moveTo>
                  <a:pt x="0" y="0"/>
                </a:moveTo>
                <a:lnTo>
                  <a:pt x="995028" y="0"/>
                </a:lnTo>
                <a:lnTo>
                  <a:pt x="995028" y="1216145"/>
                </a:lnTo>
                <a:lnTo>
                  <a:pt x="0" y="1216145"/>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sp>
      <p:sp>
        <p:nvSpPr>
          <p:cNvPr id="8" name="Freeform 8"/>
          <p:cNvSpPr/>
          <p:nvPr/>
        </p:nvSpPr>
        <p:spPr>
          <a:xfrm>
            <a:off x="8748279" y="2184105"/>
            <a:ext cx="978050" cy="828675"/>
          </a:xfrm>
          <a:custGeom>
            <a:avLst/>
            <a:gdLst/>
            <a:ahLst/>
            <a:cxnLst/>
            <a:rect l="l" t="t" r="r" b="b"/>
            <a:pathLst>
              <a:path w="978050" h="828675">
                <a:moveTo>
                  <a:pt x="0" y="0"/>
                </a:moveTo>
                <a:lnTo>
                  <a:pt x="978050" y="0"/>
                </a:lnTo>
                <a:lnTo>
                  <a:pt x="978050" y="828675"/>
                </a:lnTo>
                <a:lnTo>
                  <a:pt x="0" y="828675"/>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sp>
      <p:sp>
        <p:nvSpPr>
          <p:cNvPr id="9" name="Freeform 9"/>
          <p:cNvSpPr/>
          <p:nvPr/>
        </p:nvSpPr>
        <p:spPr>
          <a:xfrm rot="-2233857">
            <a:off x="16637163" y="3956608"/>
            <a:ext cx="906813" cy="964694"/>
          </a:xfrm>
          <a:custGeom>
            <a:avLst/>
            <a:gdLst/>
            <a:ahLst/>
            <a:cxnLst/>
            <a:rect l="l" t="t" r="r" b="b"/>
            <a:pathLst>
              <a:path w="906813" h="964694">
                <a:moveTo>
                  <a:pt x="0" y="0"/>
                </a:moveTo>
                <a:lnTo>
                  <a:pt x="906812" y="0"/>
                </a:lnTo>
                <a:lnTo>
                  <a:pt x="906812" y="964694"/>
                </a:lnTo>
                <a:lnTo>
                  <a:pt x="0" y="964694"/>
                </a:lnTo>
                <a:lnTo>
                  <a:pt x="0" y="0"/>
                </a:lnTo>
                <a:close/>
              </a:path>
            </a:pathLst>
          </a:custGeom>
          <a:blipFill>
            <a:blip r:embed="rId8" cstate="print">
              <a:extLst>
                <a:ext uri="{96DAC541-7B7A-43D3-8B79-37D633B846F1}">
                  <asvg:svgBlip xmlns:asvg="http://schemas.microsoft.com/office/drawing/2016/SVG/main" r:embed="rId9"/>
                </a:ext>
              </a:extLst>
            </a:blip>
            <a:stretch>
              <a:fillRect/>
            </a:stretch>
          </a:blipFill>
        </p:spPr>
      </p:sp>
      <p:sp>
        <p:nvSpPr>
          <p:cNvPr id="10" name="Freeform 10"/>
          <p:cNvSpPr/>
          <p:nvPr/>
        </p:nvSpPr>
        <p:spPr>
          <a:xfrm flipV="1">
            <a:off x="9975991" y="5910961"/>
            <a:ext cx="8138993" cy="4143488"/>
          </a:xfrm>
          <a:custGeom>
            <a:avLst/>
            <a:gdLst/>
            <a:ahLst/>
            <a:cxnLst/>
            <a:rect l="l" t="t" r="r" b="b"/>
            <a:pathLst>
              <a:path w="8138993" h="4143488">
                <a:moveTo>
                  <a:pt x="0" y="4143488"/>
                </a:moveTo>
                <a:lnTo>
                  <a:pt x="8138993" y="4143488"/>
                </a:lnTo>
                <a:lnTo>
                  <a:pt x="8138993" y="0"/>
                </a:lnTo>
                <a:lnTo>
                  <a:pt x="0" y="0"/>
                </a:lnTo>
                <a:lnTo>
                  <a:pt x="0" y="4143488"/>
                </a:lnTo>
                <a:close/>
              </a:path>
            </a:pathLst>
          </a:custGeom>
          <a:blipFill>
            <a:blip r:embed="rId2" cstate="print">
              <a:alphaModFix amt="9999"/>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10149007" y="1958103"/>
            <a:ext cx="6465483" cy="3105717"/>
          </a:xfrm>
          <a:prstGeom prst="rect">
            <a:avLst/>
          </a:prstGeom>
        </p:spPr>
        <p:txBody>
          <a:bodyPr lIns="0" tIns="0" rIns="0" bIns="0" rtlCol="0" anchor="t">
            <a:spAutoFit/>
          </a:bodyPr>
          <a:lstStyle/>
          <a:p>
            <a:pPr>
              <a:lnSpc>
                <a:spcPts val="2628"/>
              </a:lnSpc>
            </a:pPr>
            <a:r>
              <a:rPr lang="en-US" sz="1877">
                <a:solidFill>
                  <a:srgbClr val="664C25"/>
                </a:solidFill>
                <a:latin typeface="Open Sans"/>
              </a:rPr>
              <a:t>Fişele de înregistrare, după aprobare, se restituite în original operatorilor/grupurilor de operatori în cauză, o copie se păstrează la DAJ/DAMB, iar o copie, în format electronic, se transmite de către DAJ/DAMB organismului de control cu care operatorul/grupul de operatori are încheiat contract, în termen de maximum 10 zile lucrătoare de la data aprobării acestora.</a:t>
            </a:r>
          </a:p>
          <a:p>
            <a:pPr>
              <a:lnSpc>
                <a:spcPts val="2628"/>
              </a:lnSpc>
            </a:pPr>
            <a:endParaRPr/>
          </a:p>
          <a:p>
            <a:pPr>
              <a:lnSpc>
                <a:spcPts val="3608"/>
              </a:lnSpc>
              <a:spcBef>
                <a:spcPct val="0"/>
              </a:spcBef>
            </a:pPr>
            <a:endParaRPr/>
          </a:p>
        </p:txBody>
      </p:sp>
      <p:sp>
        <p:nvSpPr>
          <p:cNvPr id="12" name="TextBox 12"/>
          <p:cNvSpPr txBox="1"/>
          <p:nvPr/>
        </p:nvSpPr>
        <p:spPr>
          <a:xfrm>
            <a:off x="9726329" y="928993"/>
            <a:ext cx="2216486" cy="704622"/>
          </a:xfrm>
          <a:prstGeom prst="rect">
            <a:avLst/>
          </a:prstGeom>
        </p:spPr>
        <p:txBody>
          <a:bodyPr lIns="0" tIns="0" rIns="0" bIns="0" rtlCol="0" anchor="t">
            <a:spAutoFit/>
          </a:bodyPr>
          <a:lstStyle/>
          <a:p>
            <a:pPr>
              <a:lnSpc>
                <a:spcPts val="5787"/>
              </a:lnSpc>
              <a:spcBef>
                <a:spcPct val="0"/>
              </a:spcBef>
            </a:pPr>
            <a:r>
              <a:rPr lang="en-US" sz="4133">
                <a:solidFill>
                  <a:srgbClr val="664C25"/>
                </a:solidFill>
                <a:latin typeface="Fredoka Bold"/>
              </a:rPr>
              <a:t>Pasul III:</a:t>
            </a:r>
          </a:p>
        </p:txBody>
      </p:sp>
      <p:sp>
        <p:nvSpPr>
          <p:cNvPr id="13" name="TextBox 13"/>
          <p:cNvSpPr txBox="1"/>
          <p:nvPr/>
        </p:nvSpPr>
        <p:spPr>
          <a:xfrm>
            <a:off x="9337635" y="5325925"/>
            <a:ext cx="8068659" cy="1772217"/>
          </a:xfrm>
          <a:prstGeom prst="rect">
            <a:avLst/>
          </a:prstGeom>
        </p:spPr>
        <p:txBody>
          <a:bodyPr lIns="0" tIns="0" rIns="0" bIns="0" rtlCol="0" anchor="t">
            <a:spAutoFit/>
          </a:bodyPr>
          <a:lstStyle/>
          <a:p>
            <a:pPr>
              <a:lnSpc>
                <a:spcPts val="2628"/>
              </a:lnSpc>
            </a:pPr>
            <a:r>
              <a:rPr lang="en-US" sz="1877">
                <a:solidFill>
                  <a:srgbClr val="664C25"/>
                </a:solidFill>
                <a:latin typeface="Open Sans"/>
              </a:rPr>
              <a:t>În fiecare an, până pe data de </a:t>
            </a:r>
            <a:r>
              <a:rPr lang="en-US" sz="1877">
                <a:solidFill>
                  <a:srgbClr val="664C25"/>
                </a:solidFill>
                <a:latin typeface="Open Sans Bold"/>
              </a:rPr>
              <a:t>16 mai</a:t>
            </a:r>
            <a:r>
              <a:rPr lang="en-US" sz="1877">
                <a:solidFill>
                  <a:srgbClr val="664C25"/>
                </a:solidFill>
                <a:latin typeface="Open Sans"/>
              </a:rPr>
              <a:t> inclusiv, operatorii/grupurile de operatori care desfăşoară activitatea de producţie au obligaţia de a-şi înregistra activitatea la Direcţiile pentru agricultură judeţene şi a municipiului Bucureşti, denumite în continuare DAJ/DAMB.</a:t>
            </a:r>
          </a:p>
          <a:p>
            <a:pPr>
              <a:lnSpc>
                <a:spcPts val="3608"/>
              </a:lnSpc>
              <a:spcBef>
                <a:spcPct val="0"/>
              </a:spcBef>
            </a:pPr>
            <a:endParaRPr/>
          </a:p>
        </p:txBody>
      </p:sp>
      <p:sp>
        <p:nvSpPr>
          <p:cNvPr id="14" name="Freeform 14"/>
          <p:cNvSpPr/>
          <p:nvPr/>
        </p:nvSpPr>
        <p:spPr>
          <a:xfrm>
            <a:off x="7706985" y="5435963"/>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10" cstate="print">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9337635" y="7322059"/>
            <a:ext cx="8068659" cy="2105592"/>
          </a:xfrm>
          <a:prstGeom prst="rect">
            <a:avLst/>
          </a:prstGeom>
        </p:spPr>
        <p:txBody>
          <a:bodyPr lIns="0" tIns="0" rIns="0" bIns="0" rtlCol="0" anchor="t">
            <a:spAutoFit/>
          </a:bodyPr>
          <a:lstStyle/>
          <a:p>
            <a:pPr>
              <a:lnSpc>
                <a:spcPts val="2628"/>
              </a:lnSpc>
            </a:pPr>
            <a:r>
              <a:rPr lang="en-US" sz="1877">
                <a:solidFill>
                  <a:srgbClr val="664C25"/>
                </a:solidFill>
                <a:latin typeface="Open Sans"/>
              </a:rPr>
              <a:t>Operatorii / grupurile de operatori, care desfășoară activitatea de producție și care nu și-au înregistrat activitatea de producție până la data limită (16 mai inclusiv) își pot înregistra activitatea de producție până cel târziu la data de 15 noiembrie inclusiv, cu reînceperea perioadei de conversie, anul I. </a:t>
            </a:r>
          </a:p>
          <a:p>
            <a:pPr>
              <a:lnSpc>
                <a:spcPts val="3608"/>
              </a:lnSpc>
              <a:spcBef>
                <a:spcPct val="0"/>
              </a:spcBef>
            </a:pPr>
            <a:endParaRPr/>
          </a:p>
        </p:txBody>
      </p:sp>
      <p:sp>
        <p:nvSpPr>
          <p:cNvPr id="16" name="Freeform 16"/>
          <p:cNvSpPr/>
          <p:nvPr/>
        </p:nvSpPr>
        <p:spPr>
          <a:xfrm>
            <a:off x="7674456" y="7443909"/>
            <a:ext cx="1437015" cy="949996"/>
          </a:xfrm>
          <a:custGeom>
            <a:avLst/>
            <a:gdLst/>
            <a:ahLst/>
            <a:cxnLst/>
            <a:rect l="l" t="t" r="r" b="b"/>
            <a:pathLst>
              <a:path w="1437015" h="949996">
                <a:moveTo>
                  <a:pt x="0" y="0"/>
                </a:moveTo>
                <a:lnTo>
                  <a:pt x="1437015" y="0"/>
                </a:lnTo>
                <a:lnTo>
                  <a:pt x="1437015" y="949996"/>
                </a:lnTo>
                <a:lnTo>
                  <a:pt x="0" y="949996"/>
                </a:lnTo>
                <a:lnTo>
                  <a:pt x="0" y="0"/>
                </a:lnTo>
                <a:close/>
              </a:path>
            </a:pathLst>
          </a:custGeom>
          <a:blipFill>
            <a:blip r:embed="rId10" cstate="print">
              <a:extLst>
                <a:ext uri="{96DAC541-7B7A-43D3-8B79-37D633B846F1}">
                  <asvg:svgBlip xmlns:asvg="http://schemas.microsoft.com/office/drawing/2016/SVG/main" r:embed="rId11"/>
                </a:ext>
              </a:extLst>
            </a:blip>
            <a:stretch>
              <a:fillRect/>
            </a:stretch>
          </a:blipFill>
        </p:spPr>
      </p:sp>
      <p:sp>
        <p:nvSpPr>
          <p:cNvPr id="17" name="Freeform 17"/>
          <p:cNvSpPr/>
          <p:nvPr/>
        </p:nvSpPr>
        <p:spPr>
          <a:xfrm rot="-2700000">
            <a:off x="27947" y="713028"/>
            <a:ext cx="2189482" cy="1787414"/>
          </a:xfrm>
          <a:custGeom>
            <a:avLst/>
            <a:gdLst/>
            <a:ahLst/>
            <a:cxnLst/>
            <a:rect l="l" t="t" r="r" b="b"/>
            <a:pathLst>
              <a:path w="2189482" h="1787414">
                <a:moveTo>
                  <a:pt x="0" y="0"/>
                </a:moveTo>
                <a:lnTo>
                  <a:pt x="2189482" y="0"/>
                </a:lnTo>
                <a:lnTo>
                  <a:pt x="2189482" y="1787414"/>
                </a:lnTo>
                <a:lnTo>
                  <a:pt x="0" y="1787414"/>
                </a:lnTo>
                <a:lnTo>
                  <a:pt x="0" y="0"/>
                </a:lnTo>
                <a:close/>
              </a:path>
            </a:pathLst>
          </a:custGeom>
          <a:blipFill>
            <a:blip r:embed="rId12" cstate="print">
              <a:extLst>
                <a:ext uri="{96DAC541-7B7A-43D3-8B79-37D633B846F1}">
                  <asvg:svgBlip xmlns:asvg="http://schemas.microsoft.com/office/drawing/2016/SVG/main" r:embed="rId13"/>
                </a:ext>
              </a:extLst>
            </a:blip>
            <a:stretch>
              <a:fillRect/>
            </a:stretch>
          </a:blipFill>
        </p:spPr>
      </p:sp>
      <p:sp>
        <p:nvSpPr>
          <p:cNvPr id="18" name="Freeform 18"/>
          <p:cNvSpPr/>
          <p:nvPr/>
        </p:nvSpPr>
        <p:spPr>
          <a:xfrm rot="955103">
            <a:off x="-478229" y="8144394"/>
            <a:ext cx="2169117" cy="1881216"/>
          </a:xfrm>
          <a:custGeom>
            <a:avLst/>
            <a:gdLst/>
            <a:ahLst/>
            <a:cxnLst/>
            <a:rect l="l" t="t" r="r" b="b"/>
            <a:pathLst>
              <a:path w="2169117" h="1881216">
                <a:moveTo>
                  <a:pt x="0" y="0"/>
                </a:moveTo>
                <a:lnTo>
                  <a:pt x="2169117" y="0"/>
                </a:lnTo>
                <a:lnTo>
                  <a:pt x="2169117" y="1881216"/>
                </a:lnTo>
                <a:lnTo>
                  <a:pt x="0" y="1881216"/>
                </a:lnTo>
                <a:lnTo>
                  <a:pt x="0" y="0"/>
                </a:lnTo>
                <a:close/>
              </a:path>
            </a:pathLst>
          </a:custGeom>
          <a:blipFill>
            <a:blip r:embed="rId14" cstate="print">
              <a:extLst>
                <a:ext uri="{96DAC541-7B7A-43D3-8B79-37D633B846F1}">
                  <asvg:svgBlip xmlns:asvg="http://schemas.microsoft.com/office/drawing/2016/SVG/main" r:embed="rId15"/>
                </a:ext>
              </a:extLst>
            </a:blip>
            <a:stretch>
              <a:fillRect/>
            </a:stretch>
          </a:blipFill>
        </p:spPr>
      </p:sp>
      <p:sp>
        <p:nvSpPr>
          <p:cNvPr id="19" name="Freeform 19"/>
          <p:cNvSpPr/>
          <p:nvPr/>
        </p:nvSpPr>
        <p:spPr>
          <a:xfrm>
            <a:off x="951371" y="2279171"/>
            <a:ext cx="6496921" cy="6482071"/>
          </a:xfrm>
          <a:custGeom>
            <a:avLst/>
            <a:gdLst/>
            <a:ahLst/>
            <a:cxnLst/>
            <a:rect l="l" t="t" r="r" b="b"/>
            <a:pathLst>
              <a:path w="6496921" h="6482071">
                <a:moveTo>
                  <a:pt x="0" y="0"/>
                </a:moveTo>
                <a:lnTo>
                  <a:pt x="6496921" y="0"/>
                </a:lnTo>
                <a:lnTo>
                  <a:pt x="6496921" y="6482071"/>
                </a:lnTo>
                <a:lnTo>
                  <a:pt x="0" y="6482071"/>
                </a:lnTo>
                <a:lnTo>
                  <a:pt x="0" y="0"/>
                </a:lnTo>
                <a:close/>
              </a:path>
            </a:pathLst>
          </a:custGeom>
          <a:blipFill>
            <a:blip r:embed="rId16" cstate="print"/>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2693</Words>
  <Application>Microsoft Office PowerPoint</Application>
  <PresentationFormat>Custom</PresentationFormat>
  <Paragraphs>121</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Manjari</vt:lpstr>
      <vt:lpstr>Fredoka Bold</vt:lpstr>
      <vt:lpstr>Arial</vt:lpstr>
      <vt:lpstr>Open Sans</vt:lpstr>
      <vt:lpstr>Open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Orange Creative Fun Illustration Sustainable Food Business Presentation</dc:title>
  <dc:creator>Viorel Morarescu</dc:creator>
  <cp:lastModifiedBy>User</cp:lastModifiedBy>
  <cp:revision>1</cp:revision>
  <dcterms:created xsi:type="dcterms:W3CDTF">2006-08-16T00:00:00Z</dcterms:created>
  <dcterms:modified xsi:type="dcterms:W3CDTF">2024-03-26T09:36:23Z</dcterms:modified>
  <dc:identifier>DAF7c2evqVQ</dc:identifier>
</cp:coreProperties>
</file>